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1" r:id="rId3"/>
    <p:sldId id="306" r:id="rId4"/>
    <p:sldId id="307" r:id="rId5"/>
    <p:sldId id="283" r:id="rId6"/>
    <p:sldId id="264" r:id="rId7"/>
    <p:sldId id="284" r:id="rId8"/>
    <p:sldId id="285" r:id="rId9"/>
    <p:sldId id="286" r:id="rId10"/>
    <p:sldId id="288" r:id="rId11"/>
    <p:sldId id="287" r:id="rId12"/>
    <p:sldId id="294" r:id="rId13"/>
    <p:sldId id="295" r:id="rId14"/>
    <p:sldId id="297" r:id="rId15"/>
    <p:sldId id="298" r:id="rId16"/>
    <p:sldId id="299" r:id="rId17"/>
    <p:sldId id="300" r:id="rId18"/>
    <p:sldId id="289" r:id="rId19"/>
    <p:sldId id="290" r:id="rId20"/>
    <p:sldId id="291" r:id="rId21"/>
    <p:sldId id="302" r:id="rId22"/>
    <p:sldId id="292" r:id="rId23"/>
    <p:sldId id="279" r:id="rId24"/>
    <p:sldId id="301" r:id="rId25"/>
    <p:sldId id="303" r:id="rId26"/>
    <p:sldId id="304" r:id="rId27"/>
    <p:sldId id="305" r:id="rId28"/>
    <p:sldId id="282" r:id="rId29"/>
    <p:sldId id="273" r:id="rId3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76509" autoAdjust="0"/>
  </p:normalViewPr>
  <p:slideViewPr>
    <p:cSldViewPr snapToGrid="0">
      <p:cViewPr varScale="1">
        <p:scale>
          <a:sx n="62" d="100"/>
          <a:sy n="62" d="100"/>
        </p:scale>
        <p:origin x="102"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EA389-49E0-4674-BF75-57428F08FB04}" type="datetimeFigureOut">
              <a:rPr lang="zh-TW" altLang="en-US" smtClean="0"/>
              <a:t>2023/2/13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F90CF-BEF1-4481-B716-93D6AFF96331}" type="slidenum">
              <a:rPr lang="zh-TW" altLang="en-US" smtClean="0"/>
              <a:t>‹#›</a:t>
            </a:fld>
            <a:endParaRPr lang="zh-TW" altLang="en-US"/>
          </a:p>
        </p:txBody>
      </p:sp>
    </p:spTree>
    <p:extLst>
      <p:ext uri="{BB962C8B-B14F-4D97-AF65-F5344CB8AC3E}">
        <p14:creationId xmlns:p14="http://schemas.microsoft.com/office/powerpoint/2010/main" val="7615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擴增實境</a:t>
            </a:r>
            <a:r>
              <a:rPr lang="en-US" altLang="zh-TW" dirty="0"/>
              <a:t>(AR)</a:t>
            </a:r>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1</a:t>
            </a:fld>
            <a:endParaRPr lang="zh-TW" altLang="en-US"/>
          </a:p>
        </p:txBody>
      </p:sp>
    </p:spTree>
    <p:extLst>
      <p:ext uri="{BB962C8B-B14F-4D97-AF65-F5344CB8AC3E}">
        <p14:creationId xmlns:p14="http://schemas.microsoft.com/office/powerpoint/2010/main" val="303598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10</a:t>
            </a:fld>
            <a:endParaRPr lang="zh-TW" altLang="en-US"/>
          </a:p>
        </p:txBody>
      </p:sp>
    </p:spTree>
    <p:extLst>
      <p:ext uri="{BB962C8B-B14F-4D97-AF65-F5344CB8AC3E}">
        <p14:creationId xmlns:p14="http://schemas.microsoft.com/office/powerpoint/2010/main" val="198636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主要任務</a:t>
            </a:r>
            <a:r>
              <a:rPr lang="en-US" altLang="zh-TW" dirty="0"/>
              <a:t>&gt;</a:t>
            </a:r>
            <a:r>
              <a:rPr lang="zh-TW" altLang="en-US" dirty="0"/>
              <a:t>次要任務</a:t>
            </a:r>
            <a:r>
              <a:rPr lang="en-US" altLang="zh-TW" dirty="0"/>
              <a:t>&gt;DRT</a:t>
            </a:r>
          </a:p>
          <a:p>
            <a:r>
              <a:rPr lang="zh-TW" altLang="en-US" dirty="0"/>
              <a:t>導航驅動包含 </a:t>
            </a:r>
            <a:r>
              <a:rPr lang="en-US" altLang="zh-TW" dirty="0"/>
              <a:t>:</a:t>
            </a:r>
            <a:r>
              <a:rPr lang="zh-TW" altLang="en-US" dirty="0"/>
              <a:t> 單線道的控制</a:t>
            </a:r>
            <a:r>
              <a:rPr lang="en-US" altLang="zh-TW" dirty="0"/>
              <a:t>(</a:t>
            </a:r>
            <a:r>
              <a:rPr lang="zh-TW" altLang="en-US" dirty="0"/>
              <a:t>先右後左</a:t>
            </a:r>
            <a:r>
              <a:rPr lang="en-US" altLang="zh-TW" dirty="0"/>
              <a:t>)</a:t>
            </a:r>
            <a:r>
              <a:rPr lang="zh-TW" altLang="en-US" dirty="0"/>
              <a:t>、雙線道</a:t>
            </a:r>
            <a:r>
              <a:rPr lang="en-US" altLang="zh-TW" dirty="0"/>
              <a:t>(</a:t>
            </a:r>
            <a:r>
              <a:rPr lang="zh-TW" altLang="en-US" dirty="0"/>
              <a:t>紅綠燈控制</a:t>
            </a:r>
            <a:r>
              <a:rPr lang="en-US" altLang="zh-TW" dirty="0"/>
              <a:t>)</a:t>
            </a:r>
            <a:r>
              <a:rPr lang="zh-TW" altLang="en-US" dirty="0"/>
              <a:t>、三線道</a:t>
            </a:r>
            <a:r>
              <a:rPr lang="en-US" altLang="zh-TW" dirty="0"/>
              <a:t>(</a:t>
            </a:r>
            <a:r>
              <a:rPr lang="zh-TW" altLang="en-US" dirty="0"/>
              <a:t>紅綠燈控制</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11</a:t>
            </a:fld>
            <a:endParaRPr lang="zh-TW" altLang="en-US"/>
          </a:p>
        </p:txBody>
      </p:sp>
    </p:spTree>
    <p:extLst>
      <p:ext uri="{BB962C8B-B14F-4D97-AF65-F5344CB8AC3E}">
        <p14:creationId xmlns:p14="http://schemas.microsoft.com/office/powerpoint/2010/main" val="339528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Pragmatic</a:t>
                </a:r>
                <a:r>
                  <a:rPr lang="zh-TW" altLang="en-US" dirty="0"/>
                  <a:t> 務實</a:t>
                </a:r>
                <a:endParaRPr lang="en-US" altLang="zh-TW" dirty="0"/>
              </a:p>
              <a:p>
                <a:r>
                  <a:rPr lang="en-US" altLang="zh-TW" dirty="0"/>
                  <a:t>Hedonic </a:t>
                </a:r>
                <a:r>
                  <a:rPr lang="zh-TW" altLang="en-US" dirty="0"/>
                  <a:t>享樂</a:t>
                </a:r>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12</a:t>
            </a:fld>
            <a:endParaRPr lang="zh-TW" altLang="en-US"/>
          </a:p>
        </p:txBody>
      </p:sp>
    </p:spTree>
    <p:extLst>
      <p:ext uri="{BB962C8B-B14F-4D97-AF65-F5344CB8AC3E}">
        <p14:creationId xmlns:p14="http://schemas.microsoft.com/office/powerpoint/2010/main" val="275451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Obstructed </a:t>
                </a:r>
                <a:r>
                  <a:rPr lang="zh-TW" altLang="en-US" dirty="0"/>
                  <a:t>阻礙</a:t>
                </a:r>
                <a:endParaRPr lang="en-US" altLang="zh-TW" dirty="0"/>
              </a:p>
              <a:p>
                <a:r>
                  <a:rPr lang="en-US" altLang="zh-TW" dirty="0"/>
                  <a:t>Distracted </a:t>
                </a:r>
                <a:r>
                  <a:rPr lang="zh-TW" altLang="en-US" dirty="0"/>
                  <a:t>分心</a:t>
                </a:r>
                <a:endParaRPr lang="en-US" altLang="zh-TW" dirty="0"/>
              </a:p>
              <a:p>
                <a:endParaRPr lang="en-US" altLang="zh-TW" dirty="0"/>
              </a:p>
              <a:p>
                <a:r>
                  <a:rPr lang="en-US" altLang="zh-TW" b="0" i="0" dirty="0">
                    <a:solidFill>
                      <a:srgbClr val="2E2E2E"/>
                    </a:solidFill>
                    <a:effectLst/>
                    <a:latin typeface="ElsevierGulliver"/>
                  </a:rPr>
                  <a:t>29% </a:t>
                </a:r>
                <a:r>
                  <a:rPr lang="zh-TW" altLang="en-US" b="0" i="0" dirty="0">
                    <a:solidFill>
                      <a:srgbClr val="2E2E2E"/>
                    </a:solidFill>
                    <a:effectLst/>
                    <a:latin typeface="ElsevierGulliver"/>
                  </a:rPr>
                  <a:t>的參與者 </a:t>
                </a:r>
                <a:r>
                  <a:rPr lang="en-US" altLang="zh-TW" b="0" i="0" dirty="0">
                    <a:solidFill>
                      <a:srgbClr val="2E2E2E"/>
                    </a:solidFill>
                    <a:effectLst/>
                    <a:latin typeface="ElsevierGulliver"/>
                  </a:rPr>
                  <a:t>(n = 7) </a:t>
                </a:r>
                <a:r>
                  <a:rPr lang="zh-TW" altLang="en-US" b="0" i="0" dirty="0">
                    <a:solidFill>
                      <a:srgbClr val="2E2E2E"/>
                    </a:solidFill>
                    <a:effectLst/>
                    <a:latin typeface="ElsevierGulliver"/>
                  </a:rPr>
                  <a:t>在 </a:t>
                </a:r>
                <a:r>
                  <a:rPr lang="en-US" altLang="zh-TW" b="0" i="0" dirty="0">
                    <a:solidFill>
                      <a:srgbClr val="2E2E2E"/>
                    </a:solidFill>
                    <a:effectLst/>
                    <a:latin typeface="ElsevierGulliver"/>
                  </a:rPr>
                  <a:t>HDD </a:t>
                </a:r>
                <a:r>
                  <a:rPr lang="zh-TW" altLang="en-US" b="0" i="0" dirty="0">
                    <a:solidFill>
                      <a:srgbClr val="2E2E2E"/>
                    </a:solidFill>
                    <a:effectLst/>
                    <a:latin typeface="ElsevierGulliver"/>
                  </a:rPr>
                  <a:t>條件下同意聲明顯示器分散了他們對駕駛任務的注意力。</a:t>
                </a:r>
                <a:endParaRPr lang="en-US" altLang="zh-TW" b="0" i="0" dirty="0">
                  <a:solidFill>
                    <a:srgbClr val="2E2E2E"/>
                  </a:solidFill>
                  <a:effectLst/>
                  <a:latin typeface="ElsevierGulliver"/>
                </a:endParaRPr>
              </a:p>
              <a:p>
                <a:r>
                  <a:rPr lang="en-US" altLang="zh-TW" b="0" i="0" dirty="0">
                    <a:solidFill>
                      <a:srgbClr val="2E2E2E"/>
                    </a:solidFill>
                    <a:effectLst/>
                    <a:latin typeface="ElsevierGulliver"/>
                  </a:rPr>
                  <a:t>8% </a:t>
                </a:r>
                <a:r>
                  <a:rPr lang="zh-TW" altLang="en-US" b="0" i="0" dirty="0">
                    <a:solidFill>
                      <a:srgbClr val="2E2E2E"/>
                    </a:solidFill>
                    <a:effectLst/>
                    <a:latin typeface="ElsevierGulliver"/>
                  </a:rPr>
                  <a:t>的參與者在 </a:t>
                </a:r>
                <a:r>
                  <a:rPr lang="en-US" altLang="zh-TW" b="0" i="0" dirty="0">
                    <a:solidFill>
                      <a:srgbClr val="2E2E2E"/>
                    </a:solidFill>
                    <a:effectLst/>
                    <a:latin typeface="ElsevierGulliver"/>
                  </a:rPr>
                  <a:t>HUD </a:t>
                </a:r>
                <a:r>
                  <a:rPr lang="zh-TW" altLang="en-US" b="0" i="0" dirty="0">
                    <a:solidFill>
                      <a:srgbClr val="2E2E2E"/>
                    </a:solidFill>
                    <a:effectLst/>
                    <a:latin typeface="ElsevierGulliver"/>
                  </a:rPr>
                  <a:t>條件下 </a:t>
                </a:r>
                <a:r>
                  <a:rPr lang="en-US" altLang="zh-TW" b="0" i="0" dirty="0">
                    <a:solidFill>
                      <a:srgbClr val="2E2E2E"/>
                    </a:solidFill>
                    <a:effectLst/>
                    <a:latin typeface="ElsevierGulliver"/>
                  </a:rPr>
                  <a:t>(n = 2)</a:t>
                </a:r>
                <a:r>
                  <a:rPr lang="zh-TW" altLang="en-US" b="0" i="0" dirty="0">
                    <a:solidFill>
                      <a:srgbClr val="2E2E2E"/>
                    </a:solidFill>
                    <a:effectLst/>
                    <a:latin typeface="ElsevierGulliver"/>
                  </a:rPr>
                  <a:t>同意聲明顯示器分散了他們對駕駛任務的注意力。</a:t>
                </a:r>
                <a:endParaRPr lang="en-US" altLang="zh-TW" b="0" i="0" dirty="0">
                  <a:solidFill>
                    <a:srgbClr val="2E2E2E"/>
                  </a:solidFill>
                  <a:effectLst/>
                  <a:latin typeface="ElsevierGulliver"/>
                </a:endParaRPr>
              </a:p>
              <a:p>
                <a:r>
                  <a:rPr lang="en-US" altLang="zh-TW" b="0" i="0" dirty="0">
                    <a:solidFill>
                      <a:srgbClr val="2E2E2E"/>
                    </a:solidFill>
                    <a:effectLst/>
                    <a:latin typeface="ElsevierGulliver"/>
                  </a:rPr>
                  <a:t>21% </a:t>
                </a:r>
                <a:r>
                  <a:rPr lang="zh-TW" altLang="en-US" b="0" i="0" dirty="0">
                    <a:solidFill>
                      <a:srgbClr val="2E2E2E"/>
                    </a:solidFill>
                    <a:effectLst/>
                    <a:latin typeface="ElsevierGulliver"/>
                  </a:rPr>
                  <a:t>的參與者 </a:t>
                </a:r>
                <a:r>
                  <a:rPr lang="en-US" altLang="zh-TW" b="0" i="0" dirty="0">
                    <a:solidFill>
                      <a:srgbClr val="2E2E2E"/>
                    </a:solidFill>
                    <a:effectLst/>
                    <a:latin typeface="ElsevierGulliver"/>
                  </a:rPr>
                  <a:t>(n = 5) </a:t>
                </a:r>
                <a:r>
                  <a:rPr lang="zh-TW" altLang="en-US" b="0" i="0" dirty="0">
                    <a:solidFill>
                      <a:srgbClr val="2E2E2E"/>
                    </a:solidFill>
                    <a:effectLst/>
                    <a:latin typeface="ElsevierGulliver"/>
                  </a:rPr>
                  <a:t>在 </a:t>
                </a:r>
                <a:r>
                  <a:rPr lang="en-US" altLang="zh-TW" b="0" i="0" dirty="0">
                    <a:solidFill>
                      <a:srgbClr val="2E2E2E"/>
                    </a:solidFill>
                    <a:effectLst/>
                    <a:latin typeface="ElsevierGulliver"/>
                  </a:rPr>
                  <a:t>AR-HUD </a:t>
                </a:r>
                <a:r>
                  <a:rPr lang="zh-TW" altLang="en-US" b="0" i="0" dirty="0">
                    <a:solidFill>
                      <a:srgbClr val="2E2E2E"/>
                    </a:solidFill>
                    <a:effectLst/>
                    <a:latin typeface="ElsevierGulliver"/>
                  </a:rPr>
                  <a:t>條件下同意聲明顯示器分散了他們對駕駛任務的注意力。</a:t>
                </a:r>
                <a:endParaRPr lang="zh-TW" altLang="en-US" dirty="0"/>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13</a:t>
            </a:fld>
            <a:endParaRPr lang="zh-TW" altLang="en-US"/>
          </a:p>
        </p:txBody>
      </p:sp>
    </p:spTree>
    <p:extLst>
      <p:ext uri="{BB962C8B-B14F-4D97-AF65-F5344CB8AC3E}">
        <p14:creationId xmlns:p14="http://schemas.microsoft.com/office/powerpoint/2010/main" val="1106988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14</a:t>
            </a:fld>
            <a:endParaRPr lang="zh-TW" altLang="en-US"/>
          </a:p>
        </p:txBody>
      </p:sp>
    </p:spTree>
    <p:extLst>
      <p:ext uri="{BB962C8B-B14F-4D97-AF65-F5344CB8AC3E}">
        <p14:creationId xmlns:p14="http://schemas.microsoft.com/office/powerpoint/2010/main" val="277816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15</a:t>
            </a:fld>
            <a:endParaRPr lang="zh-TW" altLang="en-US"/>
          </a:p>
        </p:txBody>
      </p:sp>
    </p:spTree>
    <p:extLst>
      <p:ext uri="{BB962C8B-B14F-4D97-AF65-F5344CB8AC3E}">
        <p14:creationId xmlns:p14="http://schemas.microsoft.com/office/powerpoint/2010/main" val="14320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16</a:t>
            </a:fld>
            <a:endParaRPr lang="zh-TW" altLang="en-US"/>
          </a:p>
        </p:txBody>
      </p:sp>
    </p:spTree>
    <p:extLst>
      <p:ext uri="{BB962C8B-B14F-4D97-AF65-F5344CB8AC3E}">
        <p14:creationId xmlns:p14="http://schemas.microsoft.com/office/powerpoint/2010/main" val="241752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17</a:t>
            </a:fld>
            <a:endParaRPr lang="zh-TW" altLang="en-US"/>
          </a:p>
        </p:txBody>
      </p:sp>
    </p:spTree>
    <p:extLst>
      <p:ext uri="{BB962C8B-B14F-4D97-AF65-F5344CB8AC3E}">
        <p14:creationId xmlns:p14="http://schemas.microsoft.com/office/powerpoint/2010/main" val="106393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18</a:t>
            </a:fld>
            <a:endParaRPr lang="zh-TW" altLang="en-US"/>
          </a:p>
        </p:txBody>
      </p:sp>
    </p:spTree>
    <p:extLst>
      <p:ext uri="{BB962C8B-B14F-4D97-AF65-F5344CB8AC3E}">
        <p14:creationId xmlns:p14="http://schemas.microsoft.com/office/powerpoint/2010/main" val="305477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19</a:t>
            </a:fld>
            <a:endParaRPr lang="zh-TW" altLang="en-US"/>
          </a:p>
        </p:txBody>
      </p:sp>
    </p:spTree>
    <p:extLst>
      <p:ext uri="{BB962C8B-B14F-4D97-AF65-F5344CB8AC3E}">
        <p14:creationId xmlns:p14="http://schemas.microsoft.com/office/powerpoint/2010/main" val="88945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2</a:t>
            </a:fld>
            <a:endParaRPr lang="zh-TW" altLang="en-US"/>
          </a:p>
        </p:txBody>
      </p:sp>
    </p:spTree>
    <p:extLst>
      <p:ext uri="{BB962C8B-B14F-4D97-AF65-F5344CB8AC3E}">
        <p14:creationId xmlns:p14="http://schemas.microsoft.com/office/powerpoint/2010/main" val="3465801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20</a:t>
            </a:fld>
            <a:endParaRPr lang="zh-TW" altLang="en-US"/>
          </a:p>
        </p:txBody>
      </p:sp>
    </p:spTree>
    <p:extLst>
      <p:ext uri="{BB962C8B-B14F-4D97-AF65-F5344CB8AC3E}">
        <p14:creationId xmlns:p14="http://schemas.microsoft.com/office/powerpoint/2010/main" val="3214330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21</a:t>
            </a:fld>
            <a:endParaRPr lang="zh-TW" altLang="en-US"/>
          </a:p>
        </p:txBody>
      </p:sp>
    </p:spTree>
    <p:extLst>
      <p:ext uri="{BB962C8B-B14F-4D97-AF65-F5344CB8AC3E}">
        <p14:creationId xmlns:p14="http://schemas.microsoft.com/office/powerpoint/2010/main" val="1061514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22</a:t>
            </a:fld>
            <a:endParaRPr lang="zh-TW" altLang="en-US"/>
          </a:p>
        </p:txBody>
      </p:sp>
    </p:spTree>
    <p:extLst>
      <p:ext uri="{BB962C8B-B14F-4D97-AF65-F5344CB8AC3E}">
        <p14:creationId xmlns:p14="http://schemas.microsoft.com/office/powerpoint/2010/main" val="466571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Pragmatic</a:t>
                </a:r>
                <a:r>
                  <a:rPr lang="zh-TW" altLang="en-US" dirty="0"/>
                  <a:t> 務實</a:t>
                </a:r>
                <a:endParaRPr lang="en-US" altLang="zh-TW" dirty="0"/>
              </a:p>
              <a:p>
                <a:r>
                  <a:rPr lang="en-US" altLang="zh-TW" dirty="0"/>
                  <a:t>Hedonic </a:t>
                </a:r>
                <a:r>
                  <a:rPr lang="zh-TW" altLang="en-US" dirty="0"/>
                  <a:t>享樂</a:t>
                </a:r>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23</a:t>
            </a:fld>
            <a:endParaRPr lang="zh-TW" altLang="en-US"/>
          </a:p>
        </p:txBody>
      </p:sp>
    </p:spTree>
    <p:extLst>
      <p:ext uri="{BB962C8B-B14F-4D97-AF65-F5344CB8AC3E}">
        <p14:creationId xmlns:p14="http://schemas.microsoft.com/office/powerpoint/2010/main" val="281920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24</a:t>
            </a:fld>
            <a:endParaRPr lang="zh-TW" altLang="en-US"/>
          </a:p>
        </p:txBody>
      </p:sp>
    </p:spTree>
    <p:extLst>
      <p:ext uri="{BB962C8B-B14F-4D97-AF65-F5344CB8AC3E}">
        <p14:creationId xmlns:p14="http://schemas.microsoft.com/office/powerpoint/2010/main" val="3124264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25</a:t>
            </a:fld>
            <a:endParaRPr lang="zh-TW" altLang="en-US"/>
          </a:p>
        </p:txBody>
      </p:sp>
    </p:spTree>
    <p:extLst>
      <p:ext uri="{BB962C8B-B14F-4D97-AF65-F5344CB8AC3E}">
        <p14:creationId xmlns:p14="http://schemas.microsoft.com/office/powerpoint/2010/main" val="1400709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b="0" i="0" dirty="0">
                    <a:solidFill>
                      <a:srgbClr val="2E2E2E"/>
                    </a:solidFill>
                    <a:effectLst/>
                    <a:latin typeface="ElsevierGulliver"/>
                  </a:rPr>
                  <a:t>重複的參考驅動器的特點是受試者完成的次要任務數量增加</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26</a:t>
            </a:fld>
            <a:endParaRPr lang="zh-TW" altLang="en-US"/>
          </a:p>
        </p:txBody>
      </p:sp>
    </p:spTree>
    <p:extLst>
      <p:ext uri="{BB962C8B-B14F-4D97-AF65-F5344CB8AC3E}">
        <p14:creationId xmlns:p14="http://schemas.microsoft.com/office/powerpoint/2010/main" val="4105846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跨越中心線</a:t>
                </a:r>
                <a:r>
                  <a:rPr lang="en-US" altLang="zh-TW" dirty="0"/>
                  <a:t>=</a:t>
                </a:r>
                <a:r>
                  <a:rPr lang="zh-TW" altLang="en-US" dirty="0"/>
                  <a:t>跨越雙黃線</a:t>
                </a:r>
                <a:endParaRPr lang="en-US" altLang="zh-TW" dirty="0"/>
              </a:p>
              <a:p>
                <a:endParaRPr lang="en-US" altLang="zh-TW" dirty="0"/>
              </a:p>
              <a:p>
                <a:r>
                  <a:rPr lang="en-US" altLang="zh-TW" sz="1200" kern="1200" dirty="0">
                    <a:solidFill>
                      <a:schemeClr val="tx1"/>
                    </a:solidFill>
                    <a:effectLst/>
                    <a:latin typeface="+mn-lt"/>
                    <a:ea typeface="+mn-ea"/>
                    <a:cs typeface="+mn-cs"/>
                  </a:rPr>
                  <a:t>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或</a:t>
                </a:r>
                <a:r>
                  <a:rPr lang="en-US" altLang="zh-TW" sz="1200" kern="1200" dirty="0">
                    <a:solidFill>
                      <a:schemeClr val="tx1"/>
                    </a:solidFill>
                    <a:effectLst/>
                    <a:latin typeface="+mn-lt"/>
                    <a:ea typeface="+mn-ea"/>
                    <a:cs typeface="+mn-cs"/>
                  </a:rPr>
                  <a:t>η</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越大，自變數對依變數就越重要。若</a:t>
                </a:r>
                <a:r>
                  <a:rPr lang="en-US" altLang="zh-TW" sz="1200" kern="1200" dirty="0">
                    <a:solidFill>
                      <a:schemeClr val="tx1"/>
                    </a:solidFill>
                    <a:effectLst/>
                    <a:latin typeface="+mn-lt"/>
                    <a:ea typeface="+mn-ea"/>
                    <a:cs typeface="+mn-cs"/>
                  </a:rPr>
                  <a:t>.01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.058</a:t>
                </a:r>
                <a:r>
                  <a:rPr lang="zh-TW" altLang="zh-TW" sz="1200" kern="1200" dirty="0">
                    <a:solidFill>
                      <a:schemeClr val="tx1"/>
                    </a:solidFill>
                    <a:effectLst/>
                    <a:latin typeface="+mn-lt"/>
                    <a:ea typeface="+mn-ea"/>
                    <a:cs typeface="+mn-cs"/>
                  </a:rPr>
                  <a:t>為小效果，</a:t>
                </a:r>
                <a:r>
                  <a:rPr lang="en-US" altLang="zh-TW" sz="1200" kern="1200" dirty="0">
                    <a:solidFill>
                      <a:schemeClr val="tx1"/>
                    </a:solidFill>
                    <a:effectLst/>
                    <a:latin typeface="+mn-lt"/>
                    <a:ea typeface="+mn-ea"/>
                    <a:cs typeface="+mn-cs"/>
                  </a:rPr>
                  <a:t>.058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 </a:t>
                </a:r>
                <a:r>
                  <a:rPr lang="en-US" altLang="zh-TW" sz="1200" i="0" kern="1200">
                    <a:solidFill>
                      <a:schemeClr val="tx1"/>
                    </a:solidFill>
                    <a:effectLst/>
                    <a:latin typeface="+mn-lt"/>
                    <a:ea typeface="+mn-ea"/>
                    <a:cs typeface="+mn-cs"/>
                  </a:rPr>
                  <a:t>&lt;</a:t>
                </a:r>
                <a:r>
                  <a:rPr lang="en-US" altLang="zh-TW" sz="1200" kern="1200" dirty="0">
                    <a:solidFill>
                      <a:schemeClr val="tx1"/>
                    </a:solidFill>
                    <a:effectLst/>
                    <a:latin typeface="+mn-lt"/>
                    <a:ea typeface="+mn-ea"/>
                    <a:cs typeface="+mn-cs"/>
                  </a:rPr>
                  <a:t> .138</a:t>
                </a:r>
                <a:r>
                  <a:rPr lang="zh-TW" altLang="zh-TW" sz="1200" kern="1200" dirty="0">
                    <a:solidFill>
                      <a:schemeClr val="tx1"/>
                    </a:solidFill>
                    <a:effectLst/>
                    <a:latin typeface="+mn-lt"/>
                    <a:ea typeface="+mn-ea"/>
                    <a:cs typeface="+mn-cs"/>
                  </a:rPr>
                  <a:t>為中效果，</a:t>
                </a:r>
                <a:r>
                  <a:rPr lang="en-US" altLang="zh-TW" sz="1200" kern="1200" dirty="0">
                    <a:solidFill>
                      <a:schemeClr val="tx1"/>
                    </a:solidFill>
                    <a:effectLst/>
                    <a:latin typeface="+mn-lt"/>
                    <a:ea typeface="+mn-ea"/>
                    <a:cs typeface="+mn-cs"/>
                  </a:rPr>
                  <a:t>.138 </a:t>
                </a:r>
                <a:r>
                  <a:rPr lang="en-US" altLang="zh-TW" sz="1200" i="0" kern="1200">
                    <a:solidFill>
                      <a:schemeClr val="tx1"/>
                    </a:solidFill>
                    <a:effectLst/>
                    <a:latin typeface="+mn-lt"/>
                    <a:ea typeface="+mn-ea"/>
                    <a:cs typeface="+mn-cs"/>
                  </a:rPr>
                  <a:t>≤</a:t>
                </a:r>
                <a:r>
                  <a:rPr lang="en-US" altLang="zh-TW" sz="1200" kern="1200" dirty="0">
                    <a:solidFill>
                      <a:schemeClr val="tx1"/>
                    </a:solidFill>
                    <a:effectLst/>
                    <a:latin typeface="+mn-lt"/>
                    <a:ea typeface="+mn-ea"/>
                    <a:cs typeface="+mn-cs"/>
                  </a:rPr>
                  <a:t> η</a:t>
                </a:r>
                <a:r>
                  <a:rPr lang="en-US" altLang="zh-TW" sz="1200" kern="1200" baseline="-25000" dirty="0">
                    <a:solidFill>
                      <a:schemeClr val="tx1"/>
                    </a:solidFill>
                    <a:effectLst/>
                    <a:latin typeface="+mn-lt"/>
                    <a:ea typeface="+mn-ea"/>
                    <a:cs typeface="+mn-cs"/>
                  </a:rPr>
                  <a:t>p</a:t>
                </a:r>
                <a:r>
                  <a:rPr lang="en-US" altLang="zh-TW" sz="1200" kern="1200" baseline="300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為大效果</a:t>
                </a:r>
                <a:endParaRPr lang="zh-TW" altLang="en-US" dirty="0"/>
              </a:p>
            </p:txBody>
          </p:sp>
        </mc:Fallback>
      </mc:AlternateContent>
      <p:sp>
        <p:nvSpPr>
          <p:cNvPr id="4" name="投影片編號版面配置區 3"/>
          <p:cNvSpPr>
            <a:spLocks noGrp="1"/>
          </p:cNvSpPr>
          <p:nvPr>
            <p:ph type="sldNum" sz="quarter" idx="5"/>
          </p:nvPr>
        </p:nvSpPr>
        <p:spPr/>
        <p:txBody>
          <a:bodyPr/>
          <a:lstStyle/>
          <a:p>
            <a:fld id="{D37F90CF-BEF1-4481-B716-93D6AFF96331}" type="slidenum">
              <a:rPr lang="zh-TW" altLang="en-US" smtClean="0"/>
              <a:t>27</a:t>
            </a:fld>
            <a:endParaRPr lang="zh-TW" altLang="en-US"/>
          </a:p>
        </p:txBody>
      </p:sp>
    </p:spTree>
    <p:extLst>
      <p:ext uri="{BB962C8B-B14F-4D97-AF65-F5344CB8AC3E}">
        <p14:creationId xmlns:p14="http://schemas.microsoft.com/office/powerpoint/2010/main" val="291434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28</a:t>
            </a:fld>
            <a:endParaRPr lang="zh-TW" altLang="en-US"/>
          </a:p>
        </p:txBody>
      </p:sp>
    </p:spTree>
    <p:extLst>
      <p:ext uri="{BB962C8B-B14F-4D97-AF65-F5344CB8AC3E}">
        <p14:creationId xmlns:p14="http://schemas.microsoft.com/office/powerpoint/2010/main" val="102368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3</a:t>
            </a:fld>
            <a:endParaRPr lang="zh-TW" altLang="en-US"/>
          </a:p>
        </p:txBody>
      </p:sp>
    </p:spTree>
    <p:extLst>
      <p:ext uri="{BB962C8B-B14F-4D97-AF65-F5344CB8AC3E}">
        <p14:creationId xmlns:p14="http://schemas.microsoft.com/office/powerpoint/2010/main" val="46447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4</a:t>
            </a:fld>
            <a:endParaRPr lang="zh-TW" altLang="en-US"/>
          </a:p>
        </p:txBody>
      </p:sp>
    </p:spTree>
    <p:extLst>
      <p:ext uri="{BB962C8B-B14F-4D97-AF65-F5344CB8AC3E}">
        <p14:creationId xmlns:p14="http://schemas.microsoft.com/office/powerpoint/2010/main" val="249737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5</a:t>
            </a:fld>
            <a:endParaRPr lang="zh-TW" altLang="en-US"/>
          </a:p>
        </p:txBody>
      </p:sp>
    </p:spTree>
    <p:extLst>
      <p:ext uri="{BB962C8B-B14F-4D97-AF65-F5344CB8AC3E}">
        <p14:creationId xmlns:p14="http://schemas.microsoft.com/office/powerpoint/2010/main" val="163506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chemeClr val="accent4">
                    <a:lumMod val="20000"/>
                    <a:lumOff val="80000"/>
                  </a:schemeClr>
                </a:solidFill>
              </a:rPr>
              <a:t>目標 </a:t>
            </a:r>
            <a:r>
              <a:rPr lang="en-US" altLang="zh-TW" sz="1200" b="1" dirty="0">
                <a:solidFill>
                  <a:schemeClr val="accent4">
                    <a:lumMod val="20000"/>
                    <a:lumOff val="80000"/>
                  </a:schemeClr>
                </a:solidFill>
              </a:rPr>
              <a:t>:</a:t>
            </a:r>
            <a:r>
              <a:rPr lang="zh-TW" altLang="en-US" sz="1200" b="1" dirty="0">
                <a:solidFill>
                  <a:schemeClr val="accent4">
                    <a:lumMod val="20000"/>
                    <a:lumOff val="80000"/>
                  </a:schemeClr>
                </a:solidFill>
              </a:rPr>
              <a:t> 評估</a:t>
            </a:r>
            <a:r>
              <a:rPr lang="en-US" altLang="zh-TW" sz="1200" b="1" dirty="0">
                <a:solidFill>
                  <a:schemeClr val="accent4">
                    <a:lumMod val="20000"/>
                    <a:lumOff val="80000"/>
                  </a:schemeClr>
                </a:solidFill>
              </a:rPr>
              <a:t>DRT</a:t>
            </a:r>
            <a:r>
              <a:rPr lang="zh-TW" altLang="en-US" sz="1200" b="1" dirty="0">
                <a:solidFill>
                  <a:schemeClr val="accent4">
                    <a:lumMod val="20000"/>
                    <a:lumOff val="80000"/>
                  </a:schemeClr>
                </a:solidFill>
              </a:rPr>
              <a:t>是否適合在駕駛模擬器研究中測量不同顯示方法對工作量的影響</a:t>
            </a:r>
          </a:p>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6</a:t>
            </a:fld>
            <a:endParaRPr lang="zh-TW" altLang="en-US"/>
          </a:p>
        </p:txBody>
      </p:sp>
    </p:spTree>
    <p:extLst>
      <p:ext uri="{BB962C8B-B14F-4D97-AF65-F5344CB8AC3E}">
        <p14:creationId xmlns:p14="http://schemas.microsoft.com/office/powerpoint/2010/main" val="113493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7</a:t>
            </a:fld>
            <a:endParaRPr lang="zh-TW" altLang="en-US"/>
          </a:p>
        </p:txBody>
      </p:sp>
    </p:spTree>
    <p:extLst>
      <p:ext uri="{BB962C8B-B14F-4D97-AF65-F5344CB8AC3E}">
        <p14:creationId xmlns:p14="http://schemas.microsoft.com/office/powerpoint/2010/main" val="3430417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8</a:t>
            </a:fld>
            <a:endParaRPr lang="zh-TW" altLang="en-US"/>
          </a:p>
        </p:txBody>
      </p:sp>
    </p:spTree>
    <p:extLst>
      <p:ext uri="{BB962C8B-B14F-4D97-AF65-F5344CB8AC3E}">
        <p14:creationId xmlns:p14="http://schemas.microsoft.com/office/powerpoint/2010/main" val="249948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37F90CF-BEF1-4481-B716-93D6AFF96331}" type="slidenum">
              <a:rPr lang="zh-TW" altLang="en-US" smtClean="0"/>
              <a:t>9</a:t>
            </a:fld>
            <a:endParaRPr lang="zh-TW" altLang="en-US"/>
          </a:p>
        </p:txBody>
      </p:sp>
    </p:spTree>
    <p:extLst>
      <p:ext uri="{BB962C8B-B14F-4D97-AF65-F5344CB8AC3E}">
        <p14:creationId xmlns:p14="http://schemas.microsoft.com/office/powerpoint/2010/main" val="111166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ECB87C6B-FF6E-88C6-C996-6CB1D659AAC7}"/>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5" name="頁尾版面配置區 4">
            <a:extLst>
              <a:ext uri="{FF2B5EF4-FFF2-40B4-BE49-F238E27FC236}">
                <a16:creationId xmlns:a16="http://schemas.microsoft.com/office/drawing/2014/main" id="{71169109-D884-8E9F-7BD3-0E5406EB480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E0BF297-01A7-4A91-7E18-A4EDD740F9DD}"/>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116258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750BFB-6494-4F91-85ED-566CF6C7970A}"/>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F77130F-3C14-E0EA-C7CD-E93FAB186E07}"/>
              </a:ext>
            </a:extLst>
          </p:cNvPr>
          <p:cNvSpPr>
            <a:spLocks noGrp="1"/>
          </p:cNvSpPr>
          <p:nvPr>
            <p:ph type="body" orient="vert" idx="1"/>
          </p:nvPr>
        </p:nvSpPr>
        <p:spPr>
          <a:xfrm>
            <a:off x="838200" y="1825625"/>
            <a:ext cx="10515600" cy="43513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EC01125-60AC-8531-A3BD-FD22A20F9489}"/>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5" name="頁尾版面配置區 4">
            <a:extLst>
              <a:ext uri="{FF2B5EF4-FFF2-40B4-BE49-F238E27FC236}">
                <a16:creationId xmlns:a16="http://schemas.microsoft.com/office/drawing/2014/main" id="{6A14EA45-756A-4095-19DA-7A78483B796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A714B90-8CA9-512B-21D0-1A8A553A8812}"/>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348613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485D9B5-D1FF-020F-401F-8D632A1B7BE8}"/>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C793FAE6-BACA-1262-53D2-FEED70BC32B2}"/>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DC24930-3C9C-4594-B149-52AE59FAAEB4}"/>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5" name="頁尾版面配置區 4">
            <a:extLst>
              <a:ext uri="{FF2B5EF4-FFF2-40B4-BE49-F238E27FC236}">
                <a16:creationId xmlns:a16="http://schemas.microsoft.com/office/drawing/2014/main" id="{BEA4CBB0-254C-B989-3207-EA309FC0ED4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0F02EED-E5B8-2F46-3F54-E3D86B3075BB}"/>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143801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887C1BE-9570-ED1F-17B2-468D4C685990}"/>
              </a:ext>
            </a:extLst>
          </p:cNvPr>
          <p:cNvSpPr>
            <a:spLocks noGrp="1"/>
          </p:cNvSpPr>
          <p:nvPr>
            <p:ph idx="1"/>
          </p:nvPr>
        </p:nvSpPr>
        <p:spPr>
          <a:xfrm>
            <a:off x="838200" y="1825625"/>
            <a:ext cx="10515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D57D675-51DF-3DA7-7B77-F0554E81FE6F}"/>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8" name="頁尾版面配置區 7">
            <a:extLst>
              <a:ext uri="{FF2B5EF4-FFF2-40B4-BE49-F238E27FC236}">
                <a16:creationId xmlns:a16="http://schemas.microsoft.com/office/drawing/2014/main" id="{838EEC90-BE4E-A584-4879-86A7DF76598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245E2747-CECB-B3D0-2F2A-2991FCEB4285}"/>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270384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C1C5B1-FB0A-A4CA-FF8D-D33E3E76D7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2AF33941-A1C9-16E1-29BF-22B0195254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E35BC8-8EBC-984E-8260-EC64A07606FA}"/>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5" name="頁尾版面配置區 4">
            <a:extLst>
              <a:ext uri="{FF2B5EF4-FFF2-40B4-BE49-F238E27FC236}">
                <a16:creationId xmlns:a16="http://schemas.microsoft.com/office/drawing/2014/main" id="{F2737044-5D0F-0728-7E9B-833CA5A3467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287E685-B7D0-48EE-F5FB-8669E35F91F6}"/>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23464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BD8582-4E59-2ACF-7615-D39F244BE1EB}"/>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05BCA6A-2E10-2B1A-CF25-6DA511CBEE03}"/>
              </a:ext>
            </a:extLst>
          </p:cNvPr>
          <p:cNvSpPr>
            <a:spLocks noGrp="1"/>
          </p:cNvSpPr>
          <p:nvPr>
            <p:ph sz="half" idx="1"/>
          </p:nvPr>
        </p:nvSpPr>
        <p:spPr>
          <a:xfrm>
            <a:off x="838200" y="1825625"/>
            <a:ext cx="5181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26A21E1-A84B-422E-F8E3-AB73C89D2976}"/>
              </a:ext>
            </a:extLst>
          </p:cNvPr>
          <p:cNvSpPr>
            <a:spLocks noGrp="1"/>
          </p:cNvSpPr>
          <p:nvPr>
            <p:ph sz="half" idx="2"/>
          </p:nvPr>
        </p:nvSpPr>
        <p:spPr>
          <a:xfrm>
            <a:off x="6172200" y="1825625"/>
            <a:ext cx="51816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82701E6-9F69-58CF-DF90-B5D07F4B410D}"/>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6" name="頁尾版面配置區 5">
            <a:extLst>
              <a:ext uri="{FF2B5EF4-FFF2-40B4-BE49-F238E27FC236}">
                <a16:creationId xmlns:a16="http://schemas.microsoft.com/office/drawing/2014/main" id="{4EBBA545-C896-F23F-2805-0A560AA2BB9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F023AF6-585E-24FA-FF9D-8D8FE820CF39}"/>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6896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F2D7B1-D12D-5FC8-3074-A013E27FCCA8}"/>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6D5794F-1054-3411-3B32-CF633230145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864E50E-6B9A-8D1E-A6AA-5962C5D5043B}"/>
              </a:ext>
            </a:extLst>
          </p:cNvPr>
          <p:cNvSpPr>
            <a:spLocks noGrp="1"/>
          </p:cNvSpPr>
          <p:nvPr>
            <p:ph sz="half" idx="2"/>
          </p:nvPr>
        </p:nvSpPr>
        <p:spPr>
          <a:xfrm>
            <a:off x="839788" y="2505075"/>
            <a:ext cx="5157787"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996BC3F-6EA9-8629-B069-6A3C05D49F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2BFC8A6-7F6D-6247-A46A-C557ADD1BEEB}"/>
              </a:ext>
            </a:extLst>
          </p:cNvPr>
          <p:cNvSpPr>
            <a:spLocks noGrp="1"/>
          </p:cNvSpPr>
          <p:nvPr>
            <p:ph sz="quarter" idx="4"/>
          </p:nvPr>
        </p:nvSpPr>
        <p:spPr>
          <a:xfrm>
            <a:off x="6172200" y="2505075"/>
            <a:ext cx="5183188"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E91DDBF9-B38C-1537-358A-00CFA3A82EEF}"/>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8" name="頁尾版面配置區 7">
            <a:extLst>
              <a:ext uri="{FF2B5EF4-FFF2-40B4-BE49-F238E27FC236}">
                <a16:creationId xmlns:a16="http://schemas.microsoft.com/office/drawing/2014/main" id="{614250EC-5B1A-C63A-AFCD-4995A585032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506031B-0A9C-0971-51BE-1E73BD8D50D4}"/>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312335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3B8962-1039-ABDA-A99B-D2220D0AE3AE}"/>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5F7BEC44-D8A0-AD4E-114E-D9349ECE82A8}"/>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4" name="頁尾版面配置區 3">
            <a:extLst>
              <a:ext uri="{FF2B5EF4-FFF2-40B4-BE49-F238E27FC236}">
                <a16:creationId xmlns:a16="http://schemas.microsoft.com/office/drawing/2014/main" id="{C0A4201A-252D-2515-D0B5-59FB5ECA42E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8C2BB35-5A02-E00F-D184-DEC50FB970D4}"/>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282021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AA5323D-F9B4-6077-DD02-D4E6A873E617}"/>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3" name="頁尾版面配置區 2">
            <a:extLst>
              <a:ext uri="{FF2B5EF4-FFF2-40B4-BE49-F238E27FC236}">
                <a16:creationId xmlns:a16="http://schemas.microsoft.com/office/drawing/2014/main" id="{F5980BE8-BA00-A9B7-2918-0B852F468B6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555A76F-F78D-96EA-64FD-C8A9187FC0B9}"/>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387689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E33CCC-FB81-A52E-C854-BC2C95FFD3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9A33723-2651-BC99-04D9-FD5E9ECE4BD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3A26427-311D-2D65-94FD-0DD20E0AE0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7B8E52C-28DD-F18B-8B71-62792BBF4C52}"/>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6" name="頁尾版面配置區 5">
            <a:extLst>
              <a:ext uri="{FF2B5EF4-FFF2-40B4-BE49-F238E27FC236}">
                <a16:creationId xmlns:a16="http://schemas.microsoft.com/office/drawing/2014/main" id="{B40C2C63-FB0B-F1B9-60C2-9B6C079D11C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68C8540-7CA9-8BBB-28D0-1A1F4FCB7166}"/>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15403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1C65E6-77CA-B077-A5A2-644FEE5547C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B928D32-AC77-A962-8B17-23473DD323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1F6F2D6-4F96-1B13-689F-4FB12EEE5E6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51231AB-8422-BFA0-A4D1-A3837EF23722}"/>
              </a:ext>
            </a:extLst>
          </p:cNvPr>
          <p:cNvSpPr>
            <a:spLocks noGrp="1"/>
          </p:cNvSpPr>
          <p:nvPr>
            <p:ph type="dt" sz="half" idx="10"/>
          </p:nvPr>
        </p:nvSpPr>
        <p:spPr/>
        <p:txBody>
          <a:bodyPr/>
          <a:lstStyle/>
          <a:p>
            <a:fld id="{60AA7058-8E1A-4A1F-90EF-52D237DC83C2}" type="datetimeFigureOut">
              <a:rPr lang="zh-TW" altLang="en-US" smtClean="0"/>
              <a:t>2023/2/13</a:t>
            </a:fld>
            <a:endParaRPr lang="zh-TW" altLang="en-US"/>
          </a:p>
        </p:txBody>
      </p:sp>
      <p:sp>
        <p:nvSpPr>
          <p:cNvPr id="6" name="頁尾版面配置區 5">
            <a:extLst>
              <a:ext uri="{FF2B5EF4-FFF2-40B4-BE49-F238E27FC236}">
                <a16:creationId xmlns:a16="http://schemas.microsoft.com/office/drawing/2014/main" id="{043E9F20-C9D8-9287-9568-F2895D5AD6B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52F5F14-B447-526A-FF76-18160B61BA33}"/>
              </a:ext>
            </a:extLst>
          </p:cNvPr>
          <p:cNvSpPr>
            <a:spLocks noGrp="1"/>
          </p:cNvSpPr>
          <p:nvPr>
            <p:ph type="sldNum" sz="quarter" idx="12"/>
          </p:nvPr>
        </p:nvSpPr>
        <p:spPr/>
        <p:txBody>
          <a:body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85818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1C0E5FF7-0177-84D0-25CB-42AB67CFF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A7058-8E1A-4A1F-90EF-52D237DC83C2}" type="datetimeFigureOut">
              <a:rPr lang="zh-TW" altLang="en-US" smtClean="0"/>
              <a:t>2023/2/13</a:t>
            </a:fld>
            <a:endParaRPr lang="zh-TW" altLang="en-US"/>
          </a:p>
        </p:txBody>
      </p:sp>
      <p:sp>
        <p:nvSpPr>
          <p:cNvPr id="5" name="頁尾版面配置區 4">
            <a:extLst>
              <a:ext uri="{FF2B5EF4-FFF2-40B4-BE49-F238E27FC236}">
                <a16:creationId xmlns:a16="http://schemas.microsoft.com/office/drawing/2014/main" id="{8679B667-9097-0C20-9F6E-1FC28510D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AAD175A-A3B3-6130-0432-267CC9D73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BFD7E-C708-44AE-8CFF-06637FEA4A51}" type="slidenum">
              <a:rPr lang="zh-TW" altLang="en-US" smtClean="0"/>
              <a:t>‹#›</a:t>
            </a:fld>
            <a:endParaRPr lang="zh-TW" altLang="en-US"/>
          </a:p>
        </p:txBody>
      </p:sp>
    </p:spTree>
    <p:extLst>
      <p:ext uri="{BB962C8B-B14F-4D97-AF65-F5344CB8AC3E}">
        <p14:creationId xmlns:p14="http://schemas.microsoft.com/office/powerpoint/2010/main" val="359304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L 圖案 4">
            <a:extLst>
              <a:ext uri="{FF2B5EF4-FFF2-40B4-BE49-F238E27FC236}">
                <a16:creationId xmlns:a16="http://schemas.microsoft.com/office/drawing/2014/main" id="{085788E4-AAD9-62FD-26EB-6425D31D0797}"/>
              </a:ext>
            </a:extLst>
          </p:cNvPr>
          <p:cNvSpPr/>
          <p:nvPr/>
        </p:nvSpPr>
        <p:spPr>
          <a:xfrm rot="5400000" flipH="1" flipV="1">
            <a:off x="10207559" y="4990290"/>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L 圖案 5">
            <a:extLst>
              <a:ext uri="{FF2B5EF4-FFF2-40B4-BE49-F238E27FC236}">
                <a16:creationId xmlns:a16="http://schemas.microsoft.com/office/drawing/2014/main" id="{F9AA07FA-1493-52CF-1D1B-2A5BD514891B}"/>
              </a:ext>
            </a:extLst>
          </p:cNvPr>
          <p:cNvSpPr/>
          <p:nvPr/>
        </p:nvSpPr>
        <p:spPr>
          <a:xfrm rot="16200000" flipV="1">
            <a:off x="671209" y="4990290"/>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L 圖案 3">
            <a:extLst>
              <a:ext uri="{FF2B5EF4-FFF2-40B4-BE49-F238E27FC236}">
                <a16:creationId xmlns:a16="http://schemas.microsoft.com/office/drawing/2014/main" id="{3FB60EE0-90D4-BC83-2812-7AFD51B7138B}"/>
              </a:ext>
            </a:extLst>
          </p:cNvPr>
          <p:cNvSpPr/>
          <p:nvPr/>
        </p:nvSpPr>
        <p:spPr>
          <a:xfrm rot="5400000">
            <a:off x="671209" y="77821"/>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L 圖案 6">
            <a:extLst>
              <a:ext uri="{FF2B5EF4-FFF2-40B4-BE49-F238E27FC236}">
                <a16:creationId xmlns:a16="http://schemas.microsoft.com/office/drawing/2014/main" id="{5C14A82B-6D2B-A5E3-EA23-26A7DF952492}"/>
              </a:ext>
            </a:extLst>
          </p:cNvPr>
          <p:cNvSpPr/>
          <p:nvPr/>
        </p:nvSpPr>
        <p:spPr>
          <a:xfrm rot="16200000" flipH="1">
            <a:off x="10207559" y="77821"/>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CFC5FC9D-870F-2463-DCDE-75A089E1ABE4}"/>
              </a:ext>
            </a:extLst>
          </p:cNvPr>
          <p:cNvSpPr txBox="1"/>
          <p:nvPr/>
        </p:nvSpPr>
        <p:spPr>
          <a:xfrm>
            <a:off x="393891" y="1020822"/>
            <a:ext cx="11404219" cy="1482650"/>
          </a:xfrm>
          <a:prstGeom prst="rect">
            <a:avLst/>
          </a:prstGeom>
          <a:noFill/>
        </p:spPr>
        <p:txBody>
          <a:bodyPr wrap="square">
            <a:spAutoFit/>
          </a:bodyPr>
          <a:lstStyle/>
          <a:p>
            <a:pPr algn="ctr">
              <a:lnSpc>
                <a:spcPct val="150000"/>
              </a:lnSpc>
            </a:pPr>
            <a:r>
              <a:rPr lang="en-US" altLang="zh-TW" sz="3200" b="1" dirty="0"/>
              <a:t>Measuring workload effects of augmented reality head-up displays using detection response task</a:t>
            </a:r>
            <a:endParaRPr lang="zh-TW" altLang="en-US" sz="3200" b="1" dirty="0"/>
          </a:p>
        </p:txBody>
      </p:sp>
      <p:sp>
        <p:nvSpPr>
          <p:cNvPr id="14" name="文字方塊 13">
            <a:extLst>
              <a:ext uri="{FF2B5EF4-FFF2-40B4-BE49-F238E27FC236}">
                <a16:creationId xmlns:a16="http://schemas.microsoft.com/office/drawing/2014/main" id="{8ABA1D58-91BB-2344-32F5-4CE5197F3F00}"/>
              </a:ext>
            </a:extLst>
          </p:cNvPr>
          <p:cNvSpPr txBox="1"/>
          <p:nvPr/>
        </p:nvSpPr>
        <p:spPr>
          <a:xfrm>
            <a:off x="432881" y="2801040"/>
            <a:ext cx="11326240" cy="461665"/>
          </a:xfrm>
          <a:prstGeom prst="rect">
            <a:avLst/>
          </a:prstGeom>
          <a:noFill/>
        </p:spPr>
        <p:txBody>
          <a:bodyPr wrap="square" rtlCol="0">
            <a:spAutoFit/>
          </a:bodyPr>
          <a:lstStyle/>
          <a:p>
            <a:pPr algn="ctr"/>
            <a:r>
              <a:rPr lang="zh-TW" altLang="en-US" sz="2400" b="1" spc="300" dirty="0">
                <a:solidFill>
                  <a:schemeClr val="tx1">
                    <a:lumMod val="65000"/>
                    <a:lumOff val="35000"/>
                  </a:schemeClr>
                </a:solidFill>
              </a:rPr>
              <a:t>使用偵測反應任務測量擴增實境抬頭顯示器對工作量的影響</a:t>
            </a:r>
          </a:p>
        </p:txBody>
      </p:sp>
      <p:sp>
        <p:nvSpPr>
          <p:cNvPr id="15" name="文字方塊 14">
            <a:extLst>
              <a:ext uri="{FF2B5EF4-FFF2-40B4-BE49-F238E27FC236}">
                <a16:creationId xmlns:a16="http://schemas.microsoft.com/office/drawing/2014/main" id="{AECBE27F-DCBA-AD38-766E-0190CB184B82}"/>
              </a:ext>
            </a:extLst>
          </p:cNvPr>
          <p:cNvSpPr txBox="1"/>
          <p:nvPr/>
        </p:nvSpPr>
        <p:spPr>
          <a:xfrm>
            <a:off x="889824" y="3992300"/>
            <a:ext cx="11058479" cy="400110"/>
          </a:xfrm>
          <a:prstGeom prst="rect">
            <a:avLst/>
          </a:prstGeom>
          <a:noFill/>
        </p:spPr>
        <p:txBody>
          <a:bodyPr wrap="square" rtlCol="0">
            <a:spAutoFit/>
          </a:bodyPr>
          <a:lstStyle/>
          <a:p>
            <a:r>
              <a:rPr lang="zh-TW" altLang="en-US" sz="2000" b="1" dirty="0"/>
              <a:t>期刊 </a:t>
            </a:r>
            <a:r>
              <a:rPr lang="en-US" altLang="zh-TW" sz="2000" b="1" dirty="0"/>
              <a:t>:</a:t>
            </a:r>
            <a:r>
              <a:rPr lang="zh-TW" altLang="en-US" sz="2000" b="1" dirty="0"/>
              <a:t> </a:t>
            </a:r>
            <a:r>
              <a:rPr lang="en-US" altLang="zh-TW" sz="2000" b="1" dirty="0"/>
              <a:t>Transportation Research Part F: Psychology and </a:t>
            </a:r>
            <a:r>
              <a:rPr lang="en-US" altLang="zh-TW" sz="2000" b="1" dirty="0" err="1"/>
              <a:t>Behaviour</a:t>
            </a:r>
            <a:r>
              <a:rPr lang="en-US" altLang="zh-TW" sz="2000" b="1" dirty="0"/>
              <a:t> 92 (2023) 201–219</a:t>
            </a:r>
            <a:endParaRPr lang="zh-TW" altLang="en-US" sz="2000" b="1" dirty="0"/>
          </a:p>
        </p:txBody>
      </p:sp>
      <p:sp>
        <p:nvSpPr>
          <p:cNvPr id="16" name="文字方塊 15">
            <a:extLst>
              <a:ext uri="{FF2B5EF4-FFF2-40B4-BE49-F238E27FC236}">
                <a16:creationId xmlns:a16="http://schemas.microsoft.com/office/drawing/2014/main" id="{1F30D0A3-BBEF-9B2B-1252-38841C8BC170}"/>
              </a:ext>
            </a:extLst>
          </p:cNvPr>
          <p:cNvSpPr txBox="1"/>
          <p:nvPr/>
        </p:nvSpPr>
        <p:spPr>
          <a:xfrm>
            <a:off x="889825" y="4541670"/>
            <a:ext cx="11058480" cy="961289"/>
          </a:xfrm>
          <a:prstGeom prst="rect">
            <a:avLst/>
          </a:prstGeom>
          <a:noFill/>
        </p:spPr>
        <p:txBody>
          <a:bodyPr wrap="square" rtlCol="0">
            <a:spAutoFit/>
          </a:bodyPr>
          <a:lstStyle/>
          <a:p>
            <a:pPr marL="725488" indent="-725488">
              <a:lnSpc>
                <a:spcPct val="150000"/>
              </a:lnSpc>
            </a:pPr>
            <a:r>
              <a:rPr lang="zh-TW" altLang="en-US" sz="2000" b="1" dirty="0"/>
              <a:t>作者 </a:t>
            </a:r>
            <a:r>
              <a:rPr lang="en-US" altLang="zh-TW" sz="2000" b="1" dirty="0"/>
              <a:t>:</a:t>
            </a:r>
            <a:r>
              <a:rPr lang="zh-TW" altLang="en-US" sz="2000" b="1" dirty="0"/>
              <a:t> </a:t>
            </a:r>
            <a:r>
              <a:rPr lang="it-IT" altLang="zh-TW" sz="2000" b="1" dirty="0"/>
              <a:t>Christian Maag , Nadja Schomig , Frederik Naujoks , Ines Karl ,</a:t>
            </a:r>
            <a:r>
              <a:rPr lang="zh-TW" altLang="en-US" sz="2000" b="1" dirty="0"/>
              <a:t> </a:t>
            </a:r>
            <a:endParaRPr lang="it-IT" altLang="zh-TW" sz="2000" b="1" dirty="0"/>
          </a:p>
          <a:p>
            <a:pPr marL="725488" indent="-6350">
              <a:lnSpc>
                <a:spcPct val="150000"/>
              </a:lnSpc>
            </a:pPr>
            <a:r>
              <a:rPr lang="it-IT" altLang="zh-TW" sz="2000" b="1" dirty="0"/>
              <a:t>Andreas Keinath , Alexandra Neukum </a:t>
            </a:r>
            <a:endParaRPr lang="zh-TW" altLang="en-US" sz="2000" b="1" dirty="0"/>
          </a:p>
        </p:txBody>
      </p:sp>
      <p:sp>
        <p:nvSpPr>
          <p:cNvPr id="19" name="文字方塊 18">
            <a:extLst>
              <a:ext uri="{FF2B5EF4-FFF2-40B4-BE49-F238E27FC236}">
                <a16:creationId xmlns:a16="http://schemas.microsoft.com/office/drawing/2014/main" id="{B09B93D6-A771-E106-D441-721829D864A1}"/>
              </a:ext>
            </a:extLst>
          </p:cNvPr>
          <p:cNvSpPr txBox="1"/>
          <p:nvPr/>
        </p:nvSpPr>
        <p:spPr>
          <a:xfrm>
            <a:off x="8179340" y="6174992"/>
            <a:ext cx="1789891" cy="400110"/>
          </a:xfrm>
          <a:prstGeom prst="rect">
            <a:avLst/>
          </a:prstGeom>
          <a:noFill/>
        </p:spPr>
        <p:txBody>
          <a:bodyPr wrap="square" rtlCol="0">
            <a:spAutoFit/>
          </a:bodyPr>
          <a:lstStyle/>
          <a:p>
            <a:pPr algn="ctr"/>
            <a:r>
              <a:rPr lang="zh-TW" altLang="en-US" sz="2000" b="1" dirty="0"/>
              <a:t>學生 </a:t>
            </a:r>
            <a:r>
              <a:rPr lang="en-US" altLang="zh-TW" sz="2000" b="1" dirty="0"/>
              <a:t>:</a:t>
            </a:r>
            <a:r>
              <a:rPr lang="zh-TW" altLang="en-US" sz="2000" b="1" dirty="0"/>
              <a:t> 宋錦玉</a:t>
            </a:r>
          </a:p>
        </p:txBody>
      </p:sp>
    </p:spTree>
    <p:extLst>
      <p:ext uri="{BB962C8B-B14F-4D97-AF65-F5344CB8AC3E}">
        <p14:creationId xmlns:p14="http://schemas.microsoft.com/office/powerpoint/2010/main" val="235430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研究一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受測者</a:t>
            </a:r>
          </a:p>
        </p:txBody>
      </p:sp>
      <p:sp>
        <p:nvSpPr>
          <p:cNvPr id="3" name="文字方塊 2">
            <a:extLst>
              <a:ext uri="{FF2B5EF4-FFF2-40B4-BE49-F238E27FC236}">
                <a16:creationId xmlns:a16="http://schemas.microsoft.com/office/drawing/2014/main" id="{067AE82B-565E-7469-AF72-7DD2E89BD42B}"/>
              </a:ext>
            </a:extLst>
          </p:cNvPr>
          <p:cNvSpPr txBox="1"/>
          <p:nvPr/>
        </p:nvSpPr>
        <p:spPr>
          <a:xfrm>
            <a:off x="167516" y="861935"/>
            <a:ext cx="11856967" cy="32696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總共</a:t>
            </a:r>
            <a:r>
              <a:rPr lang="en-US" altLang="zh-TW" sz="2000" dirty="0"/>
              <a:t>24</a:t>
            </a:r>
            <a:r>
              <a:rPr lang="zh-TW" altLang="en-US" sz="2000" dirty="0"/>
              <a:t>名受測者</a:t>
            </a:r>
            <a:endParaRPr lang="en-US" altLang="zh-TW" sz="2000" dirty="0"/>
          </a:p>
          <a:p>
            <a:pPr marL="342900" indent="19050">
              <a:lnSpc>
                <a:spcPct val="150000"/>
              </a:lnSpc>
              <a:buFont typeface="Wingdings" panose="05000000000000000000" pitchFamily="2" charset="2"/>
              <a:buChar char="Ø"/>
            </a:pPr>
            <a:r>
              <a:rPr lang="en-US" altLang="zh-TW" sz="2000" dirty="0"/>
              <a:t>12</a:t>
            </a:r>
            <a:r>
              <a:rPr lang="zh-TW" altLang="en-US" sz="2000" dirty="0"/>
              <a:t>名男性、</a:t>
            </a:r>
            <a:r>
              <a:rPr lang="en-US" altLang="zh-TW" sz="2000" dirty="0"/>
              <a:t>10</a:t>
            </a:r>
            <a:r>
              <a:rPr lang="zh-TW" altLang="en-US" sz="2000" dirty="0"/>
              <a:t>名女性</a:t>
            </a:r>
            <a:endParaRPr lang="en-US" altLang="zh-TW" sz="2000" dirty="0"/>
          </a:p>
          <a:p>
            <a:pPr marL="342900" indent="19050">
              <a:lnSpc>
                <a:spcPct val="150000"/>
              </a:lnSpc>
              <a:buFont typeface="Wingdings" panose="05000000000000000000" pitchFamily="2" charset="2"/>
              <a:buChar char="Ø"/>
            </a:pPr>
            <a:r>
              <a:rPr lang="zh-TW" altLang="en-US" sz="2000" dirty="0"/>
              <a:t>平均年齡為</a:t>
            </a:r>
            <a:r>
              <a:rPr lang="en-US" altLang="zh-TW" sz="2000" dirty="0"/>
              <a:t>43.5</a:t>
            </a:r>
            <a:r>
              <a:rPr lang="zh-TW" altLang="en-US" sz="2000" dirty="0"/>
              <a:t>歲 </a:t>
            </a:r>
            <a:r>
              <a:rPr lang="en-US" altLang="zh-TW" sz="2000" dirty="0"/>
              <a:t>(SD=12.9</a:t>
            </a:r>
            <a:r>
              <a:rPr lang="zh-TW" altLang="en-US" sz="2000" dirty="0"/>
              <a:t>；最小</a:t>
            </a:r>
            <a:r>
              <a:rPr lang="en-US" altLang="zh-TW" sz="2000" dirty="0"/>
              <a:t>24</a:t>
            </a:r>
            <a:r>
              <a:rPr lang="zh-TW" altLang="en-US" sz="2000" dirty="0"/>
              <a:t>歲、最大</a:t>
            </a:r>
            <a:r>
              <a:rPr lang="en-US" altLang="zh-TW" sz="2000" dirty="0"/>
              <a:t>68</a:t>
            </a:r>
            <a:r>
              <a:rPr lang="zh-TW" altLang="en-US" sz="2000" dirty="0"/>
              <a:t>歲</a:t>
            </a:r>
            <a:r>
              <a:rPr lang="en-US" altLang="zh-TW" sz="2000" dirty="0"/>
              <a:t>)</a:t>
            </a:r>
          </a:p>
          <a:p>
            <a:pPr marL="342900" indent="19050">
              <a:lnSpc>
                <a:spcPct val="150000"/>
              </a:lnSpc>
              <a:buFont typeface="Wingdings" panose="05000000000000000000" pitchFamily="2" charset="2"/>
              <a:buChar char="Ø"/>
            </a:pPr>
            <a:r>
              <a:rPr lang="zh-TW" altLang="en-US" sz="2000" dirty="0"/>
              <a:t>所有受測者都有使用主動巡航控制 </a:t>
            </a:r>
            <a:r>
              <a:rPr lang="en-US" altLang="zh-TW" sz="2000" dirty="0"/>
              <a:t>(ACC)</a:t>
            </a:r>
            <a:r>
              <a:rPr lang="zh-TW" altLang="en-US" sz="2000" dirty="0"/>
              <a:t>的經驗</a:t>
            </a:r>
            <a:endParaRPr lang="en-US" altLang="zh-TW" sz="2000" dirty="0"/>
          </a:p>
          <a:p>
            <a:pPr marL="342900" indent="19050">
              <a:lnSpc>
                <a:spcPct val="150000"/>
              </a:lnSpc>
              <a:buFont typeface="Wingdings" panose="05000000000000000000" pitchFamily="2" charset="2"/>
              <a:buChar char="Ø"/>
            </a:pPr>
            <a:r>
              <a:rPr lang="zh-TW" altLang="en-US" sz="2000" dirty="0"/>
              <a:t>受測者皆從 </a:t>
            </a:r>
            <a:r>
              <a:rPr lang="en-US" altLang="zh-TW" sz="2000" dirty="0"/>
              <a:t>WIVW GmbH</a:t>
            </a:r>
            <a:r>
              <a:rPr lang="zh-TW" altLang="en-US" sz="2000" dirty="0"/>
              <a:t>的駕駛小組中招募</a:t>
            </a:r>
            <a:endParaRPr lang="en-US" altLang="zh-TW" sz="2000" dirty="0"/>
          </a:p>
          <a:p>
            <a:pPr marL="342900" indent="19050">
              <a:lnSpc>
                <a:spcPct val="150000"/>
              </a:lnSpc>
              <a:buFont typeface="Wingdings" panose="05000000000000000000" pitchFamily="2" charset="2"/>
              <a:buChar char="Ø"/>
            </a:pPr>
            <a:r>
              <a:rPr lang="zh-TW" altLang="en-US" sz="2000" dirty="0"/>
              <a:t>在進行研究之前，所有人都接受了</a:t>
            </a:r>
            <a:r>
              <a:rPr lang="en-US" altLang="zh-TW" sz="2000" dirty="0"/>
              <a:t>5</a:t>
            </a:r>
            <a:r>
              <a:rPr lang="zh-TW" altLang="en-US" sz="2000" dirty="0"/>
              <a:t>小時的模擬器訓練</a:t>
            </a:r>
            <a:endParaRPr lang="en-US" altLang="zh-TW" sz="2000" dirty="0"/>
          </a:p>
          <a:p>
            <a:pPr marL="342900" indent="19050">
              <a:lnSpc>
                <a:spcPct val="150000"/>
              </a:lnSpc>
              <a:buFont typeface="Wingdings" panose="05000000000000000000" pitchFamily="2" charset="2"/>
              <a:buChar char="Ø"/>
            </a:pPr>
            <a:r>
              <a:rPr lang="zh-TW" altLang="en-US" sz="2000" dirty="0"/>
              <a:t>受測者接熟悉模擬器且防止模擬暈眩的問題</a:t>
            </a:r>
            <a:endParaRPr lang="en-US" altLang="zh-TW" sz="2000" dirty="0"/>
          </a:p>
        </p:txBody>
      </p:sp>
    </p:spTree>
    <p:extLst>
      <p:ext uri="{BB962C8B-B14F-4D97-AF65-F5344CB8AC3E}">
        <p14:creationId xmlns:p14="http://schemas.microsoft.com/office/powerpoint/2010/main" val="157397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研究一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實驗程序</a:t>
            </a:r>
          </a:p>
        </p:txBody>
      </p:sp>
      <p:sp>
        <p:nvSpPr>
          <p:cNvPr id="3" name="文字方塊 2">
            <a:extLst>
              <a:ext uri="{FF2B5EF4-FFF2-40B4-BE49-F238E27FC236}">
                <a16:creationId xmlns:a16="http://schemas.microsoft.com/office/drawing/2014/main" id="{2CC5E561-6566-8AE1-C12C-DA4986A70922}"/>
              </a:ext>
            </a:extLst>
          </p:cNvPr>
          <p:cNvSpPr txBox="1"/>
          <p:nvPr/>
        </p:nvSpPr>
        <p:spPr>
          <a:xfrm>
            <a:off x="167516" y="861935"/>
            <a:ext cx="11856967" cy="373127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TW" altLang="en-US" sz="2000" dirty="0"/>
              <a:t>受測者先被告知實驗過程</a:t>
            </a:r>
            <a:r>
              <a:rPr lang="en-US" altLang="zh-TW" sz="2000" dirty="0"/>
              <a:t>(</a:t>
            </a:r>
            <a:r>
              <a:rPr lang="zh-TW" altLang="en-US" sz="2000" dirty="0"/>
              <a:t>實驗約</a:t>
            </a:r>
            <a:r>
              <a:rPr lang="en-US" altLang="zh-TW" sz="2000" dirty="0"/>
              <a:t>2</a:t>
            </a:r>
            <a:r>
              <a:rPr lang="zh-TW" altLang="en-US" sz="2000" dirty="0"/>
              <a:t>小時</a:t>
            </a:r>
            <a:r>
              <a:rPr lang="en-US" altLang="zh-TW" sz="2000" dirty="0"/>
              <a:t>)</a:t>
            </a:r>
            <a:r>
              <a:rPr lang="zh-TW" altLang="en-US" sz="2000" dirty="0"/>
              <a:t>，之後填寫同意書</a:t>
            </a:r>
            <a:endParaRPr lang="en-US" altLang="zh-TW" sz="2000" dirty="0"/>
          </a:p>
          <a:p>
            <a:pPr marL="342900" indent="-342900">
              <a:lnSpc>
                <a:spcPct val="150000"/>
              </a:lnSpc>
              <a:buFont typeface="Wingdings" panose="05000000000000000000" pitchFamily="2" charset="2"/>
              <a:buChar char="Ø"/>
            </a:pPr>
            <a:r>
              <a:rPr lang="zh-TW" altLang="en-US" sz="2000" dirty="0"/>
              <a:t>受測者到駕駛模擬器中進行訓練，會先在</a:t>
            </a:r>
            <a:r>
              <a:rPr lang="en-US" altLang="zh-TW" sz="2000" dirty="0"/>
              <a:t>”</a:t>
            </a:r>
            <a:r>
              <a:rPr lang="zh-TW" altLang="en-US" sz="2000" dirty="0"/>
              <a:t>基線驅動</a:t>
            </a:r>
            <a:r>
              <a:rPr lang="en-US" altLang="zh-TW" sz="2000" dirty="0"/>
              <a:t>”</a:t>
            </a:r>
            <a:r>
              <a:rPr lang="zh-TW" altLang="en-US" sz="2000" dirty="0"/>
              <a:t>熟悉模擬器及</a:t>
            </a:r>
            <a:r>
              <a:rPr lang="en-US" altLang="zh-TW" sz="2000" dirty="0"/>
              <a:t>DRT</a:t>
            </a:r>
            <a:r>
              <a:rPr lang="zh-TW" altLang="en-US" sz="2000" dirty="0"/>
              <a:t>任務</a:t>
            </a:r>
            <a:endParaRPr lang="en-US" altLang="zh-TW" sz="2000" dirty="0"/>
          </a:p>
          <a:p>
            <a:pPr marL="342900" indent="-342900">
              <a:lnSpc>
                <a:spcPct val="150000"/>
              </a:lnSpc>
              <a:buFont typeface="Wingdings" panose="05000000000000000000" pitchFamily="2" charset="2"/>
              <a:buChar char="Ø"/>
            </a:pPr>
            <a:r>
              <a:rPr lang="zh-TW" altLang="en-US" sz="2000" dirty="0"/>
              <a:t>基線駕駛訓練完成後，接著會進階到</a:t>
            </a:r>
            <a:r>
              <a:rPr lang="en-US" altLang="zh-TW" sz="2000" dirty="0"/>
              <a:t>“</a:t>
            </a:r>
            <a:r>
              <a:rPr lang="zh-TW" altLang="en-US" sz="2000" dirty="0"/>
              <a:t>參考驅動</a:t>
            </a:r>
            <a:r>
              <a:rPr lang="en-US" altLang="zh-TW" sz="2000" dirty="0"/>
              <a:t>”</a:t>
            </a:r>
            <a:r>
              <a:rPr lang="zh-TW" altLang="en-US" sz="2000" dirty="0"/>
              <a:t>熟悉模擬器、</a:t>
            </a:r>
            <a:r>
              <a:rPr lang="en-US" altLang="zh-TW" sz="2000" dirty="0"/>
              <a:t>DRT</a:t>
            </a:r>
            <a:r>
              <a:rPr lang="zh-TW" altLang="en-US" sz="2000" dirty="0"/>
              <a:t>以及次要任務，其中次要任務為受測者需要手動調整收音機</a:t>
            </a:r>
            <a:r>
              <a:rPr lang="en-US" altLang="zh-TW" sz="2000" dirty="0"/>
              <a:t>(</a:t>
            </a:r>
            <a:r>
              <a:rPr lang="zh-TW" altLang="en-US" sz="2000" dirty="0"/>
              <a:t>位於中央控制台的平板</a:t>
            </a:r>
            <a:r>
              <a:rPr lang="en-US" altLang="zh-TW" sz="2000" dirty="0"/>
              <a:t>)</a:t>
            </a:r>
          </a:p>
          <a:p>
            <a:pPr marL="342900" indent="-342900">
              <a:lnSpc>
                <a:spcPct val="150000"/>
              </a:lnSpc>
              <a:buFont typeface="Wingdings" panose="05000000000000000000" pitchFamily="2" charset="2"/>
              <a:buChar char="Ø"/>
            </a:pPr>
            <a:r>
              <a:rPr lang="zh-TW" altLang="en-US" sz="2000" dirty="0"/>
              <a:t>訓練完畢後就可以開始進行實驗，受測者須在</a:t>
            </a:r>
            <a:r>
              <a:rPr lang="en-US" altLang="zh-TW" sz="2000" dirty="0"/>
              <a:t>“</a:t>
            </a:r>
            <a:r>
              <a:rPr lang="zh-TW" altLang="en-US" sz="2000" dirty="0"/>
              <a:t>導航驅動</a:t>
            </a:r>
            <a:r>
              <a:rPr lang="en-US" altLang="zh-TW" sz="2000" dirty="0"/>
              <a:t>”</a:t>
            </a:r>
            <a:r>
              <a:rPr lang="zh-TW" altLang="en-US" sz="2000" dirty="0"/>
              <a:t>駕駛三次 </a:t>
            </a:r>
            <a:r>
              <a:rPr lang="en-US" altLang="zh-TW" sz="2000" dirty="0"/>
              <a:t>(HDD</a:t>
            </a:r>
            <a:r>
              <a:rPr lang="zh-TW" altLang="en-US" sz="2000" dirty="0"/>
              <a:t>、</a:t>
            </a:r>
            <a:r>
              <a:rPr lang="en-US" altLang="zh-TW" sz="2000" dirty="0"/>
              <a:t>HUD</a:t>
            </a:r>
            <a:r>
              <a:rPr lang="zh-TW" altLang="en-US" sz="2000" dirty="0"/>
              <a:t>、</a:t>
            </a:r>
            <a:r>
              <a:rPr lang="en-US" altLang="zh-TW" sz="2000" dirty="0"/>
              <a:t>AR-HUD)</a:t>
            </a:r>
            <a:r>
              <a:rPr lang="zh-TW" altLang="en-US" sz="2000" dirty="0"/>
              <a:t>。每次駕駛完後，受測都要反饋他的們工作量，並填寫問卷</a:t>
            </a:r>
            <a:r>
              <a:rPr lang="en-US" altLang="zh-TW" sz="2000" dirty="0"/>
              <a:t>(</a:t>
            </a:r>
            <a:r>
              <a:rPr lang="zh-TW" altLang="en-US" sz="2000" dirty="0"/>
              <a:t>體驗、工作量</a:t>
            </a:r>
            <a:r>
              <a:rPr lang="en-US" altLang="zh-TW" sz="2000" dirty="0"/>
              <a:t>)</a:t>
            </a:r>
          </a:p>
          <a:p>
            <a:pPr marL="342900" indent="-342900">
              <a:lnSpc>
                <a:spcPct val="150000"/>
              </a:lnSpc>
              <a:buFont typeface="Wingdings" panose="05000000000000000000" pitchFamily="2" charset="2"/>
              <a:buChar char="Ø"/>
            </a:pPr>
            <a:r>
              <a:rPr lang="zh-TW" altLang="en-US" sz="2000" dirty="0"/>
              <a:t>在實驗完三種</a:t>
            </a:r>
            <a:r>
              <a:rPr lang="en-US" altLang="zh-TW" sz="2000" dirty="0"/>
              <a:t>HMI</a:t>
            </a:r>
            <a:r>
              <a:rPr lang="zh-TW" altLang="en-US" sz="2000" dirty="0"/>
              <a:t>後，受測者再次進行</a:t>
            </a:r>
            <a:r>
              <a:rPr lang="en-US" altLang="zh-TW" sz="2000" dirty="0"/>
              <a:t>”</a:t>
            </a:r>
            <a:r>
              <a:rPr lang="zh-TW" altLang="en-US" sz="2000" dirty="0"/>
              <a:t>基線驅動</a:t>
            </a:r>
            <a:r>
              <a:rPr lang="en-US" altLang="zh-TW" sz="2000" dirty="0"/>
              <a:t>“</a:t>
            </a:r>
            <a:r>
              <a:rPr lang="zh-TW" altLang="en-US" sz="2000" dirty="0"/>
              <a:t>及</a:t>
            </a:r>
            <a:r>
              <a:rPr lang="en-US" altLang="zh-TW" sz="2000" dirty="0"/>
              <a:t>”</a:t>
            </a:r>
            <a:r>
              <a:rPr lang="zh-TW" altLang="en-US" sz="2000" dirty="0"/>
              <a:t>參考驅動</a:t>
            </a:r>
            <a:r>
              <a:rPr lang="en-US" altLang="zh-TW" sz="2000" dirty="0"/>
              <a:t>“</a:t>
            </a:r>
            <a:r>
              <a:rPr lang="zh-TW" altLang="en-US" sz="2000" dirty="0"/>
              <a:t>。完成後受測者須填寫對</a:t>
            </a:r>
            <a:r>
              <a:rPr lang="en-US" altLang="zh-TW" sz="2000" dirty="0"/>
              <a:t>HMI</a:t>
            </a:r>
            <a:r>
              <a:rPr lang="zh-TW" altLang="en-US" sz="2000" dirty="0"/>
              <a:t>的偏好以及</a:t>
            </a:r>
            <a:r>
              <a:rPr lang="en-US" altLang="zh-TW" sz="2000" dirty="0"/>
              <a:t>DRT</a:t>
            </a:r>
            <a:r>
              <a:rPr lang="zh-TW" altLang="en-US" sz="2000" dirty="0"/>
              <a:t>的反饋問卷。結束後，受測者可獲得禮金</a:t>
            </a:r>
            <a:endParaRPr lang="en-US" altLang="zh-TW" sz="2000" dirty="0"/>
          </a:p>
        </p:txBody>
      </p:sp>
      <p:graphicFrame>
        <p:nvGraphicFramePr>
          <p:cNvPr id="7" name="表格 7">
            <a:extLst>
              <a:ext uri="{FF2B5EF4-FFF2-40B4-BE49-F238E27FC236}">
                <a16:creationId xmlns:a16="http://schemas.microsoft.com/office/drawing/2014/main" id="{2F45700C-3B22-14D3-A454-46C858A5EC75}"/>
              </a:ext>
            </a:extLst>
          </p:cNvPr>
          <p:cNvGraphicFramePr>
            <a:graphicFrameLocks noGrp="1"/>
          </p:cNvGraphicFramePr>
          <p:nvPr>
            <p:extLst>
              <p:ext uri="{D42A27DB-BD31-4B8C-83A1-F6EECF244321}">
                <p14:modId xmlns:p14="http://schemas.microsoft.com/office/powerpoint/2010/main" val="2027921054"/>
              </p:ext>
            </p:extLst>
          </p:nvPr>
        </p:nvGraphicFramePr>
        <p:xfrm>
          <a:off x="167516" y="4860065"/>
          <a:ext cx="11856968" cy="1188720"/>
        </p:xfrm>
        <a:graphic>
          <a:graphicData uri="http://schemas.openxmlformats.org/drawingml/2006/table">
            <a:tbl>
              <a:tblPr firstRow="1" bandRow="1">
                <a:tableStyleId>{5940675A-B579-460E-94D1-54222C63F5DA}</a:tableStyleId>
              </a:tblPr>
              <a:tblGrid>
                <a:gridCol w="1393270">
                  <a:extLst>
                    <a:ext uri="{9D8B030D-6E8A-4147-A177-3AD203B41FA5}">
                      <a16:colId xmlns:a16="http://schemas.microsoft.com/office/drawing/2014/main" val="3703279861"/>
                    </a:ext>
                  </a:extLst>
                </a:gridCol>
                <a:gridCol w="10463698">
                  <a:extLst>
                    <a:ext uri="{9D8B030D-6E8A-4147-A177-3AD203B41FA5}">
                      <a16:colId xmlns:a16="http://schemas.microsoft.com/office/drawing/2014/main" val="3677616259"/>
                    </a:ext>
                  </a:extLst>
                </a:gridCol>
              </a:tblGrid>
              <a:tr h="370840">
                <a:tc>
                  <a:txBody>
                    <a:bodyPr/>
                    <a:lstStyle/>
                    <a:p>
                      <a:r>
                        <a:rPr lang="zh-TW" altLang="en-US" sz="2000" dirty="0"/>
                        <a:t>基線驅動</a:t>
                      </a:r>
                    </a:p>
                  </a:txBody>
                  <a:tcPr/>
                </a:tc>
                <a:tc>
                  <a:txBody>
                    <a:bodyPr/>
                    <a:lstStyle/>
                    <a:p>
                      <a:r>
                        <a:rPr lang="zh-TW" altLang="en-US" sz="2000" dirty="0"/>
                        <a:t>介面 </a:t>
                      </a:r>
                      <a:r>
                        <a:rPr lang="en-US" altLang="zh-TW" sz="2000" dirty="0"/>
                        <a:t>:</a:t>
                      </a:r>
                      <a:r>
                        <a:rPr lang="zh-TW" altLang="en-US" sz="2000" dirty="0"/>
                        <a:t> </a:t>
                      </a:r>
                      <a:r>
                        <a:rPr lang="en-US" altLang="zh-TW" sz="2000" dirty="0"/>
                        <a:t>HDD</a:t>
                      </a:r>
                      <a:r>
                        <a:rPr lang="zh-TW" altLang="en-US" sz="2000" dirty="0"/>
                        <a:t> ；受測者在沒有導航的情況下手動駕駛並進行</a:t>
                      </a:r>
                      <a:r>
                        <a:rPr lang="en-US" altLang="zh-TW" sz="2000" dirty="0"/>
                        <a:t>DRT</a:t>
                      </a:r>
                      <a:r>
                        <a:rPr lang="zh-TW" altLang="en-US" sz="2000" dirty="0"/>
                        <a:t>，時間約</a:t>
                      </a:r>
                      <a:r>
                        <a:rPr lang="en-US" altLang="zh-TW" sz="2000" dirty="0"/>
                        <a:t>2</a:t>
                      </a:r>
                      <a:r>
                        <a:rPr lang="zh-TW" altLang="en-US" sz="2000" dirty="0"/>
                        <a:t>分鐘</a:t>
                      </a:r>
                    </a:p>
                  </a:txBody>
                  <a:tcPr/>
                </a:tc>
                <a:extLst>
                  <a:ext uri="{0D108BD9-81ED-4DB2-BD59-A6C34878D82A}">
                    <a16:rowId xmlns:a16="http://schemas.microsoft.com/office/drawing/2014/main" val="1272071663"/>
                  </a:ext>
                </a:extLst>
              </a:tr>
              <a:tr h="370840">
                <a:tc>
                  <a:txBody>
                    <a:bodyPr/>
                    <a:lstStyle/>
                    <a:p>
                      <a:r>
                        <a:rPr lang="zh-TW" altLang="en-US" sz="2000" dirty="0"/>
                        <a:t>參考驅動</a:t>
                      </a:r>
                    </a:p>
                  </a:txBody>
                  <a:tcPr/>
                </a:tc>
                <a:tc>
                  <a:txBody>
                    <a:bodyPr/>
                    <a:lstStyle/>
                    <a:p>
                      <a:r>
                        <a:rPr lang="zh-TW" altLang="en-US" sz="2000" dirty="0"/>
                        <a:t>介面 </a:t>
                      </a:r>
                      <a:r>
                        <a:rPr lang="en-US" altLang="zh-TW" sz="2000" dirty="0"/>
                        <a:t>:</a:t>
                      </a:r>
                      <a:r>
                        <a:rPr lang="zh-TW" altLang="en-US" sz="2000" dirty="0"/>
                        <a:t> </a:t>
                      </a:r>
                      <a:r>
                        <a:rPr lang="en-US" altLang="zh-TW" sz="2000" dirty="0"/>
                        <a:t>HDD</a:t>
                      </a:r>
                      <a:r>
                        <a:rPr lang="zh-TW" altLang="en-US" sz="2000" dirty="0"/>
                        <a:t> ；受測者在沒有導航的情況下手動駕駛並進行</a:t>
                      </a:r>
                      <a:r>
                        <a:rPr lang="en-US" altLang="zh-TW" sz="2000" dirty="0"/>
                        <a:t>DRT</a:t>
                      </a:r>
                      <a:r>
                        <a:rPr lang="zh-TW" altLang="en-US" sz="2000" dirty="0"/>
                        <a:t>、次要任務，時間約</a:t>
                      </a:r>
                      <a:r>
                        <a:rPr lang="en-US" altLang="zh-TW" sz="2000" dirty="0"/>
                        <a:t>2</a:t>
                      </a:r>
                      <a:r>
                        <a:rPr lang="zh-TW" altLang="en-US" sz="2000" dirty="0"/>
                        <a:t>分鐘</a:t>
                      </a:r>
                    </a:p>
                  </a:txBody>
                  <a:tcPr/>
                </a:tc>
                <a:extLst>
                  <a:ext uri="{0D108BD9-81ED-4DB2-BD59-A6C34878D82A}">
                    <a16:rowId xmlns:a16="http://schemas.microsoft.com/office/drawing/2014/main" val="3548151788"/>
                  </a:ext>
                </a:extLst>
              </a:tr>
              <a:tr h="370840">
                <a:tc>
                  <a:txBody>
                    <a:bodyPr/>
                    <a:lstStyle/>
                    <a:p>
                      <a:r>
                        <a:rPr lang="zh-TW" altLang="en-US" sz="2000" dirty="0"/>
                        <a:t>導航驅動</a:t>
                      </a:r>
                    </a:p>
                  </a:txBody>
                  <a:tcPr/>
                </a:tc>
                <a:tc>
                  <a:txBody>
                    <a:bodyPr/>
                    <a:lstStyle/>
                    <a:p>
                      <a:r>
                        <a:rPr lang="zh-TW" altLang="en-US" sz="2000" dirty="0"/>
                        <a:t>介面 </a:t>
                      </a:r>
                      <a:r>
                        <a:rPr lang="en-US" altLang="zh-TW" sz="2000" dirty="0"/>
                        <a:t>:</a:t>
                      </a:r>
                      <a:r>
                        <a:rPr lang="zh-TW" altLang="en-US" sz="2000" dirty="0"/>
                        <a:t> </a:t>
                      </a:r>
                      <a:r>
                        <a:rPr lang="en-US" altLang="zh-TW" sz="2000" dirty="0"/>
                        <a:t>HDD/HUD/AR</a:t>
                      </a:r>
                      <a:r>
                        <a:rPr lang="zh-TW" altLang="en-US" sz="2000" dirty="0"/>
                        <a:t> ；受測者按照導航的指示駕駛並進行</a:t>
                      </a:r>
                      <a:r>
                        <a:rPr lang="en-US" altLang="zh-TW" sz="2000" dirty="0"/>
                        <a:t>DRT</a:t>
                      </a:r>
                      <a:r>
                        <a:rPr lang="zh-TW" altLang="en-US" sz="2000" dirty="0"/>
                        <a:t>，每次時間約</a:t>
                      </a:r>
                      <a:r>
                        <a:rPr lang="en-US" altLang="zh-TW" sz="2000" dirty="0"/>
                        <a:t>7</a:t>
                      </a:r>
                      <a:r>
                        <a:rPr lang="zh-TW" altLang="en-US" sz="2000" dirty="0"/>
                        <a:t>分鐘</a:t>
                      </a:r>
                    </a:p>
                  </a:txBody>
                  <a:tcPr/>
                </a:tc>
                <a:extLst>
                  <a:ext uri="{0D108BD9-81ED-4DB2-BD59-A6C34878D82A}">
                    <a16:rowId xmlns:a16="http://schemas.microsoft.com/office/drawing/2014/main" val="1981730822"/>
                  </a:ext>
                </a:extLst>
              </a:tr>
            </a:tbl>
          </a:graphicData>
        </a:graphic>
      </p:graphicFrame>
    </p:spTree>
    <p:extLst>
      <p:ext uri="{BB962C8B-B14F-4D97-AF65-F5344CB8AC3E}">
        <p14:creationId xmlns:p14="http://schemas.microsoft.com/office/powerpoint/2010/main" val="298629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受測者偏好與體驗</a:t>
            </a:r>
          </a:p>
        </p:txBody>
      </p:sp>
      <p:pic>
        <p:nvPicPr>
          <p:cNvPr id="2" name="圖片 1">
            <a:extLst>
              <a:ext uri="{FF2B5EF4-FFF2-40B4-BE49-F238E27FC236}">
                <a16:creationId xmlns:a16="http://schemas.microsoft.com/office/drawing/2014/main" id="{F47052EF-86E9-7997-6869-B95873FE8789}"/>
              </a:ext>
            </a:extLst>
          </p:cNvPr>
          <p:cNvPicPr>
            <a:picLocks noChangeAspect="1"/>
          </p:cNvPicPr>
          <p:nvPr/>
        </p:nvPicPr>
        <p:blipFill>
          <a:blip r:embed="rId3"/>
          <a:stretch>
            <a:fillRect/>
          </a:stretch>
        </p:blipFill>
        <p:spPr>
          <a:xfrm>
            <a:off x="783703" y="3310262"/>
            <a:ext cx="10624594" cy="3022381"/>
          </a:xfrm>
          <a:prstGeom prst="rect">
            <a:avLst/>
          </a:prstGeom>
        </p:spPr>
      </p:pic>
      <p:sp>
        <p:nvSpPr>
          <p:cNvPr id="7" name="文字方塊 6">
            <a:extLst>
              <a:ext uri="{FF2B5EF4-FFF2-40B4-BE49-F238E27FC236}">
                <a16:creationId xmlns:a16="http://schemas.microsoft.com/office/drawing/2014/main" id="{0731C29D-C8EB-3831-6767-FD0CDBBB5715}"/>
              </a:ext>
            </a:extLst>
          </p:cNvPr>
          <p:cNvSpPr txBox="1"/>
          <p:nvPr/>
        </p:nvSpPr>
        <p:spPr>
          <a:xfrm>
            <a:off x="167516" y="861935"/>
            <a:ext cx="11856967" cy="18846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受測者更喜歡</a:t>
            </a:r>
            <a:r>
              <a:rPr lang="en-US" altLang="zh-TW" sz="2000" dirty="0"/>
              <a:t>AR-HUD</a:t>
            </a:r>
          </a:p>
          <a:p>
            <a:pPr marL="342900" indent="-342900">
              <a:lnSpc>
                <a:spcPct val="150000"/>
              </a:lnSpc>
              <a:buFont typeface="Arial" panose="020B0604020202020204" pitchFamily="34" charset="0"/>
              <a:buChar char="•"/>
            </a:pPr>
            <a:r>
              <a:rPr lang="en-US" altLang="zh-TW" sz="2000" dirty="0"/>
              <a:t>HMI</a:t>
            </a:r>
            <a:r>
              <a:rPr lang="zh-TW" altLang="en-US" sz="2000" dirty="0"/>
              <a:t>對受測者體驗有顯著影響</a:t>
            </a:r>
            <a:r>
              <a:rPr lang="en-US" altLang="zh-TW" sz="2000" dirty="0"/>
              <a:t>(F(2, 46) = 10.99, p &lt;.001)</a:t>
            </a:r>
            <a:r>
              <a:rPr lang="zh-TW" altLang="en-US" sz="2000" dirty="0"/>
              <a:t>，</a:t>
            </a:r>
            <a:r>
              <a:rPr lang="en-US" altLang="zh-TW" sz="2000" dirty="0"/>
              <a:t>HDD</a:t>
            </a:r>
            <a:r>
              <a:rPr lang="zh-TW" altLang="en-US" sz="2000" dirty="0"/>
              <a:t>的體驗明顯較差。</a:t>
            </a:r>
            <a:endParaRPr lang="en-US" altLang="zh-TW" sz="2000" dirty="0"/>
          </a:p>
          <a:p>
            <a:pPr marL="342900" indent="19050">
              <a:lnSpc>
                <a:spcPct val="150000"/>
              </a:lnSpc>
              <a:buFont typeface="Wingdings" panose="05000000000000000000" pitchFamily="2" charset="2"/>
              <a:buChar char="Ø"/>
            </a:pPr>
            <a:r>
              <a:rPr lang="zh-TW" altLang="en-US" sz="2000" dirty="0"/>
              <a:t>這是因為享樂品質的關係</a:t>
            </a:r>
            <a:r>
              <a:rPr lang="en-US" altLang="zh-TW" sz="2000" dirty="0"/>
              <a:t>(F(2, 46) = 25.74, p &lt;.001)</a:t>
            </a:r>
            <a:r>
              <a:rPr lang="zh-TW" altLang="en-US" sz="2000" dirty="0"/>
              <a:t>，</a:t>
            </a:r>
            <a:r>
              <a:rPr lang="en-US" altLang="zh-TW" sz="2000" dirty="0"/>
              <a:t>AR-HUD</a:t>
            </a:r>
            <a:r>
              <a:rPr lang="zh-TW" altLang="en-US" sz="2000" dirty="0"/>
              <a:t>優於</a:t>
            </a:r>
            <a:r>
              <a:rPr lang="en-US" altLang="zh-TW" sz="2000" dirty="0"/>
              <a:t>HDD</a:t>
            </a:r>
            <a:r>
              <a:rPr lang="zh-TW" altLang="en-US" sz="2000" dirty="0"/>
              <a:t>、</a:t>
            </a:r>
            <a:r>
              <a:rPr lang="en-US" altLang="zh-TW" sz="2000" dirty="0"/>
              <a:t>HUD</a:t>
            </a:r>
          </a:p>
          <a:p>
            <a:pPr marL="342900" indent="19050">
              <a:lnSpc>
                <a:spcPct val="150000"/>
              </a:lnSpc>
              <a:buFont typeface="Wingdings" panose="05000000000000000000" pitchFamily="2" charset="2"/>
              <a:buChar char="Ø"/>
            </a:pPr>
            <a:r>
              <a:rPr lang="zh-TW" altLang="en-US" sz="2000" dirty="0"/>
              <a:t>而務實品質沒有顯著差異</a:t>
            </a:r>
            <a:r>
              <a:rPr lang="en-US" altLang="zh-TW" sz="2000" dirty="0"/>
              <a:t>(F(2, 46) = 2.29 , p &lt;.113)</a:t>
            </a:r>
          </a:p>
        </p:txBody>
      </p:sp>
    </p:spTree>
    <p:extLst>
      <p:ext uri="{BB962C8B-B14F-4D97-AF65-F5344CB8AC3E}">
        <p14:creationId xmlns:p14="http://schemas.microsoft.com/office/powerpoint/2010/main" val="45316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受測者偏好與體驗</a:t>
            </a:r>
          </a:p>
        </p:txBody>
      </p:sp>
      <p:pic>
        <p:nvPicPr>
          <p:cNvPr id="8" name="圖片 7">
            <a:extLst>
              <a:ext uri="{FF2B5EF4-FFF2-40B4-BE49-F238E27FC236}">
                <a16:creationId xmlns:a16="http://schemas.microsoft.com/office/drawing/2014/main" id="{5D0D323B-04F7-619E-50C6-75A124533573}"/>
              </a:ext>
            </a:extLst>
          </p:cNvPr>
          <p:cNvPicPr>
            <a:picLocks noChangeAspect="1"/>
          </p:cNvPicPr>
          <p:nvPr/>
        </p:nvPicPr>
        <p:blipFill>
          <a:blip r:embed="rId3"/>
          <a:stretch>
            <a:fillRect/>
          </a:stretch>
        </p:blipFill>
        <p:spPr>
          <a:xfrm>
            <a:off x="225124" y="3429000"/>
            <a:ext cx="11741750" cy="2181341"/>
          </a:xfrm>
          <a:prstGeom prst="rect">
            <a:avLst/>
          </a:prstGeom>
        </p:spPr>
      </p:pic>
      <p:sp>
        <p:nvSpPr>
          <p:cNvPr id="9" name="文字方塊 8">
            <a:extLst>
              <a:ext uri="{FF2B5EF4-FFF2-40B4-BE49-F238E27FC236}">
                <a16:creationId xmlns:a16="http://schemas.microsoft.com/office/drawing/2014/main" id="{81A27B5E-9AEE-DA42-677C-715985123D95}"/>
              </a:ext>
            </a:extLst>
          </p:cNvPr>
          <p:cNvSpPr txBox="1"/>
          <p:nvPr/>
        </p:nvSpPr>
        <p:spPr>
          <a:xfrm>
            <a:off x="167516" y="1334901"/>
            <a:ext cx="11856967" cy="142295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000" dirty="0"/>
              <a:t>HMI</a:t>
            </a:r>
            <a:r>
              <a:rPr lang="zh-TW" altLang="en-US" sz="2000" dirty="0"/>
              <a:t>對於阻礙重要區域有顯著影響（</a:t>
            </a:r>
            <a:r>
              <a:rPr lang="en-US" altLang="zh-TW" sz="2000" dirty="0"/>
              <a:t>F(2, 46) = 20.55, p &lt;.001)</a:t>
            </a:r>
          </a:p>
          <a:p>
            <a:pPr marL="342900" indent="-74613">
              <a:lnSpc>
                <a:spcPct val="150000"/>
              </a:lnSpc>
              <a:buFont typeface="Wingdings" panose="05000000000000000000" pitchFamily="2" charset="2"/>
              <a:buChar char="Ø"/>
            </a:pPr>
            <a:r>
              <a:rPr lang="en-US" altLang="zh-TW" sz="2000" dirty="0"/>
              <a:t>AR-HUD</a:t>
            </a:r>
            <a:r>
              <a:rPr lang="zh-TW" altLang="en-US" sz="2000" dirty="0"/>
              <a:t>有最多的駕駛員反映說道路重要區域因顯示的導航訊息而受阻</a:t>
            </a:r>
            <a:endParaRPr lang="en-US" altLang="zh-TW" sz="2000" dirty="0"/>
          </a:p>
          <a:p>
            <a:pPr marL="342900" indent="-342900">
              <a:lnSpc>
                <a:spcPct val="150000"/>
              </a:lnSpc>
              <a:buFont typeface="Arial" panose="020B0604020202020204" pitchFamily="34" charset="0"/>
              <a:buChar char="•"/>
            </a:pPr>
            <a:r>
              <a:rPr lang="en-US" altLang="zh-TW" sz="2000" dirty="0"/>
              <a:t>HMI</a:t>
            </a:r>
            <a:r>
              <a:rPr lang="zh-TW" altLang="en-US" sz="2000" dirty="0"/>
              <a:t>對分心沒有顯著影響（</a:t>
            </a:r>
            <a:r>
              <a:rPr lang="en-US" altLang="zh-TW" sz="2000" dirty="0"/>
              <a:t>F(2, 46) = 1.49</a:t>
            </a:r>
            <a:r>
              <a:rPr lang="zh-TW" altLang="en-US" sz="2000" dirty="0"/>
              <a:t>，</a:t>
            </a:r>
            <a:r>
              <a:rPr lang="en-US" altLang="zh-TW" sz="2000" dirty="0"/>
              <a:t>p =.237)</a:t>
            </a:r>
          </a:p>
        </p:txBody>
      </p:sp>
    </p:spTree>
    <p:extLst>
      <p:ext uri="{BB962C8B-B14F-4D97-AF65-F5344CB8AC3E}">
        <p14:creationId xmlns:p14="http://schemas.microsoft.com/office/powerpoint/2010/main" val="292529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工作量</a:t>
            </a:r>
          </a:p>
        </p:txBody>
      </p:sp>
      <p:graphicFrame>
        <p:nvGraphicFramePr>
          <p:cNvPr id="2" name="表格 6">
            <a:extLst>
              <a:ext uri="{FF2B5EF4-FFF2-40B4-BE49-F238E27FC236}">
                <a16:creationId xmlns:a16="http://schemas.microsoft.com/office/drawing/2014/main" id="{554D6C07-4C36-2198-B8B9-B6417EDB3E5F}"/>
              </a:ext>
            </a:extLst>
          </p:cNvPr>
          <p:cNvGraphicFramePr>
            <a:graphicFrameLocks noGrp="1"/>
          </p:cNvGraphicFramePr>
          <p:nvPr>
            <p:extLst>
              <p:ext uri="{D42A27DB-BD31-4B8C-83A1-F6EECF244321}">
                <p14:modId xmlns:p14="http://schemas.microsoft.com/office/powerpoint/2010/main" val="192632781"/>
              </p:ext>
            </p:extLst>
          </p:nvPr>
        </p:nvGraphicFramePr>
        <p:xfrm>
          <a:off x="280126" y="840679"/>
          <a:ext cx="10889444" cy="5109720"/>
        </p:xfrm>
        <a:graphic>
          <a:graphicData uri="http://schemas.openxmlformats.org/drawingml/2006/table">
            <a:tbl>
              <a:tblPr firstRow="1" bandRow="1">
                <a:tableStyleId>{5940675A-B579-460E-94D1-54222C63F5DA}</a:tableStyleId>
              </a:tblPr>
              <a:tblGrid>
                <a:gridCol w="8273565">
                  <a:extLst>
                    <a:ext uri="{9D8B030D-6E8A-4147-A177-3AD203B41FA5}">
                      <a16:colId xmlns:a16="http://schemas.microsoft.com/office/drawing/2014/main" val="1697513267"/>
                    </a:ext>
                  </a:extLst>
                </a:gridCol>
                <a:gridCol w="2615879">
                  <a:extLst>
                    <a:ext uri="{9D8B030D-6E8A-4147-A177-3AD203B41FA5}">
                      <a16:colId xmlns:a16="http://schemas.microsoft.com/office/drawing/2014/main" val="4280331296"/>
                    </a:ext>
                  </a:extLst>
                </a:gridCol>
              </a:tblGrid>
              <a:tr h="370840">
                <a:tc>
                  <a:txBody>
                    <a:bodyPr/>
                    <a:lstStyle/>
                    <a:p>
                      <a:pPr marL="342900" indent="-342900">
                        <a:lnSpc>
                          <a:spcPct val="150000"/>
                        </a:lnSpc>
                        <a:buFont typeface="Arial" panose="020B0604020202020204" pitchFamily="34" charset="0"/>
                        <a:buChar char="•"/>
                      </a:pPr>
                      <a:r>
                        <a:rPr lang="zh-TW" altLang="en-US" sz="1800" b="1" dirty="0"/>
                        <a:t>模擬器駕駛對主觀工作量有顯著影響 </a:t>
                      </a:r>
                      <a:r>
                        <a:rPr lang="en-US" altLang="zh-TW" sz="1800" b="1" dirty="0"/>
                        <a:t>(F(2.94, 67.61) = 31.87</a:t>
                      </a:r>
                      <a:r>
                        <a:rPr lang="zh-TW" altLang="en-US" sz="1800" b="1" dirty="0"/>
                        <a:t>，</a:t>
                      </a:r>
                      <a:r>
                        <a:rPr lang="en-US" altLang="zh-TW" sz="1800" b="1" dirty="0"/>
                        <a:t>p &lt;.001)</a:t>
                      </a:r>
                    </a:p>
                    <a:p>
                      <a:pPr marL="342900" indent="9525">
                        <a:lnSpc>
                          <a:spcPct val="150000"/>
                        </a:lnSpc>
                        <a:buFont typeface="Wingdings" panose="05000000000000000000" pitchFamily="2" charset="2"/>
                        <a:buChar char="Ø"/>
                      </a:pPr>
                      <a:r>
                        <a:rPr lang="zh-TW" altLang="en-US" sz="1800" dirty="0"/>
                        <a:t>事後檢定 </a:t>
                      </a:r>
                      <a:r>
                        <a:rPr lang="en-US" altLang="zh-TW" sz="1800" dirty="0"/>
                        <a:t>:</a:t>
                      </a:r>
                      <a:r>
                        <a:rPr lang="zh-TW" altLang="en-US" sz="1800" dirty="0"/>
                        <a:t> 參考驅動 </a:t>
                      </a:r>
                      <a:r>
                        <a:rPr lang="en-US" altLang="zh-TW" sz="1800" dirty="0"/>
                        <a:t>&gt; </a:t>
                      </a:r>
                      <a:r>
                        <a:rPr lang="zh-TW" altLang="en-US" sz="1800" dirty="0"/>
                        <a:t>導航驅動 </a:t>
                      </a:r>
                      <a:r>
                        <a:rPr lang="en-US" altLang="zh-TW" sz="1800" dirty="0"/>
                        <a:t>&gt; </a:t>
                      </a:r>
                      <a:r>
                        <a:rPr lang="zh-TW" altLang="en-US" sz="1800" dirty="0"/>
                        <a:t>基線驅動</a:t>
                      </a:r>
                      <a:endParaRPr lang="en-US" altLang="zh-TW" sz="1800" dirty="0"/>
                    </a:p>
                    <a:p>
                      <a:pPr marL="342900" indent="9525">
                        <a:lnSpc>
                          <a:spcPct val="150000"/>
                        </a:lnSpc>
                        <a:buFont typeface="Wingdings" panose="05000000000000000000" pitchFamily="2" charset="2"/>
                        <a:buChar char="Ø"/>
                      </a:pPr>
                      <a:r>
                        <a:rPr lang="zh-TW" altLang="en-US" sz="1800" dirty="0"/>
                        <a:t>導航驅動的三個</a:t>
                      </a:r>
                      <a:r>
                        <a:rPr lang="en-US" altLang="zh-TW" sz="1800" dirty="0"/>
                        <a:t>HMI</a:t>
                      </a:r>
                      <a:r>
                        <a:rPr lang="zh-TW" altLang="en-US" sz="1800" dirty="0"/>
                        <a:t>之間沒有差異</a:t>
                      </a: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indent="0">
                        <a:lnSpc>
                          <a:spcPct val="150000"/>
                        </a:lnSpc>
                        <a:buFont typeface="Wingdings" panose="05000000000000000000" pitchFamily="2" charset="2"/>
                        <a:buNone/>
                      </a:pP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129643394"/>
                  </a:ext>
                </a:extLst>
              </a:tr>
              <a:tr h="370840">
                <a:tc>
                  <a:txBody>
                    <a:bodyPr/>
                    <a:lstStyle/>
                    <a:p>
                      <a:pPr marL="342900" indent="-342900">
                        <a:lnSpc>
                          <a:spcPct val="150000"/>
                        </a:lnSpc>
                        <a:buFont typeface="Arial" panose="020B0604020202020204" pitchFamily="34" charset="0"/>
                        <a:buChar char="•"/>
                      </a:pPr>
                      <a:r>
                        <a:rPr lang="zh-TW" altLang="en-US" sz="1800" b="1" dirty="0"/>
                        <a:t>模擬器對視線離開道路有顯著影響 </a:t>
                      </a:r>
                      <a:r>
                        <a:rPr lang="en-US" altLang="zh-TW" sz="1800" b="1" dirty="0"/>
                        <a:t>(F(3.02, 66.34) = 87.18</a:t>
                      </a:r>
                      <a:r>
                        <a:rPr lang="zh-TW" altLang="en-US" sz="1800" b="1" dirty="0"/>
                        <a:t>，</a:t>
                      </a:r>
                      <a:r>
                        <a:rPr lang="en-US" altLang="zh-TW" sz="1800" b="1" dirty="0"/>
                        <a:t>p &lt;.001)</a:t>
                      </a:r>
                    </a:p>
                    <a:p>
                      <a:pPr marL="342900" indent="9525">
                        <a:lnSpc>
                          <a:spcPct val="150000"/>
                        </a:lnSpc>
                        <a:buFont typeface="Wingdings" panose="05000000000000000000" pitchFamily="2" charset="2"/>
                        <a:buChar char="Ø"/>
                      </a:pPr>
                      <a:r>
                        <a:rPr lang="zh-TW" altLang="en-US" sz="1800" dirty="0"/>
                        <a:t>事後檢定 </a:t>
                      </a:r>
                      <a:r>
                        <a:rPr lang="en-US" altLang="zh-TW" sz="1800" dirty="0"/>
                        <a:t>:</a:t>
                      </a:r>
                      <a:r>
                        <a:rPr lang="zh-TW" altLang="en-US" sz="1800" dirty="0"/>
                        <a:t> 參考驅動視線離開道路的時間最長</a:t>
                      </a:r>
                      <a:endParaRPr lang="en-US" altLang="zh-TW" sz="1800" dirty="0"/>
                    </a:p>
                    <a:p>
                      <a:pPr marL="342900" indent="9525">
                        <a:lnSpc>
                          <a:spcPct val="150000"/>
                        </a:lnSpc>
                        <a:buFont typeface="Wingdings" panose="05000000000000000000" pitchFamily="2" charset="2"/>
                        <a:buChar char="Ø"/>
                      </a:pPr>
                      <a:r>
                        <a:rPr lang="zh-TW" altLang="en-US" sz="1800" dirty="0"/>
                        <a:t>導航驅動中的</a:t>
                      </a:r>
                      <a:r>
                        <a:rPr lang="en-US" altLang="zh-TW" sz="1800" dirty="0"/>
                        <a:t>HDD</a:t>
                      </a:r>
                      <a:r>
                        <a:rPr lang="zh-TW" altLang="en-US" sz="1800" dirty="0"/>
                        <a:t>是線離開道路的時間最長；</a:t>
                      </a:r>
                      <a:r>
                        <a:rPr lang="en-US" altLang="zh-TW" sz="1800" dirty="0"/>
                        <a:t>AR</a:t>
                      </a:r>
                      <a:r>
                        <a:rPr lang="zh-TW" altLang="en-US" sz="1800" dirty="0"/>
                        <a:t>、</a:t>
                      </a:r>
                      <a:r>
                        <a:rPr lang="en-US" altLang="zh-TW" sz="1800" dirty="0"/>
                        <a:t>HUD</a:t>
                      </a:r>
                      <a:r>
                        <a:rPr lang="zh-TW" altLang="en-US" sz="1800" dirty="0"/>
                        <a:t>之間沒有顯著差</a:t>
                      </a: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indent="0">
                        <a:lnSpc>
                          <a:spcPct val="150000"/>
                        </a:lnSpc>
                        <a:buFont typeface="Wingdings" panose="05000000000000000000" pitchFamily="2" charset="2"/>
                        <a:buNone/>
                      </a:pP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967480445"/>
                  </a:ext>
                </a:extLst>
              </a:tr>
              <a:tr h="370840">
                <a:tc>
                  <a:txBody>
                    <a:bodyPr/>
                    <a:lstStyle/>
                    <a:p>
                      <a:pPr marL="342900" indent="-342900">
                        <a:lnSpc>
                          <a:spcPct val="150000"/>
                        </a:lnSpc>
                        <a:buFont typeface="Arial" panose="020B0604020202020204" pitchFamily="34" charset="0"/>
                        <a:buChar char="•"/>
                      </a:pPr>
                      <a:r>
                        <a:rPr lang="en-US" altLang="zh-TW" sz="1800" b="1" dirty="0"/>
                        <a:t>DRT</a:t>
                      </a:r>
                      <a:r>
                        <a:rPr lang="zh-TW" altLang="en-US" sz="1800" b="1" dirty="0"/>
                        <a:t>的遺漏率有顯著影響 </a:t>
                      </a:r>
                      <a:r>
                        <a:rPr lang="en-US" altLang="zh-TW" sz="1800" b="1" dirty="0"/>
                        <a:t>(F(2.07</a:t>
                      </a:r>
                      <a:r>
                        <a:rPr lang="zh-TW" altLang="en-US" sz="1800" b="1" dirty="0"/>
                        <a:t>，</a:t>
                      </a:r>
                      <a:r>
                        <a:rPr lang="en-US" altLang="zh-TW" sz="1800" b="1" dirty="0"/>
                        <a:t>47.51</a:t>
                      </a:r>
                      <a:r>
                        <a:rPr lang="zh-TW" altLang="en-US" sz="1800" b="1" dirty="0"/>
                        <a:t>）</a:t>
                      </a:r>
                      <a:r>
                        <a:rPr lang="en-US" altLang="zh-TW" sz="1800" b="1" dirty="0"/>
                        <a:t>= 26.50</a:t>
                      </a:r>
                      <a:r>
                        <a:rPr lang="zh-TW" altLang="en-US" sz="1800" b="1" dirty="0"/>
                        <a:t>，</a:t>
                      </a:r>
                      <a:r>
                        <a:rPr lang="en-US" altLang="zh-TW" sz="1800" b="1" dirty="0"/>
                        <a:t>p &lt;.001)</a:t>
                      </a:r>
                    </a:p>
                    <a:p>
                      <a:pPr marL="342900" indent="9525">
                        <a:lnSpc>
                          <a:spcPct val="150000"/>
                        </a:lnSpc>
                        <a:buFont typeface="Wingdings" panose="05000000000000000000" pitchFamily="2" charset="2"/>
                        <a:buChar char="Ø"/>
                      </a:pPr>
                      <a:r>
                        <a:rPr lang="zh-TW" altLang="en-US" sz="1800" dirty="0"/>
                        <a:t>事後檢定 </a:t>
                      </a:r>
                      <a:r>
                        <a:rPr lang="en-US" altLang="zh-TW" sz="1800" dirty="0"/>
                        <a:t>:</a:t>
                      </a:r>
                      <a:r>
                        <a:rPr lang="zh-TW" altLang="en-US" sz="1800" dirty="0"/>
                        <a:t> </a:t>
                      </a:r>
                      <a:r>
                        <a:rPr lang="en-US" altLang="zh-TW" sz="1800" dirty="0"/>
                        <a:t>(</a:t>
                      </a:r>
                      <a:r>
                        <a:rPr lang="zh-TW" altLang="en-US" sz="1800" dirty="0"/>
                        <a:t>遺漏率多</a:t>
                      </a:r>
                      <a:r>
                        <a:rPr lang="en-US" altLang="zh-TW" sz="1800" dirty="0"/>
                        <a:t>)</a:t>
                      </a:r>
                      <a:r>
                        <a:rPr lang="zh-TW" altLang="en-US" sz="1800" dirty="0"/>
                        <a:t>參考驅動</a:t>
                      </a:r>
                      <a:r>
                        <a:rPr lang="en-US" altLang="zh-TW" sz="1800" dirty="0"/>
                        <a:t> &gt; </a:t>
                      </a:r>
                      <a:r>
                        <a:rPr lang="zh-TW" altLang="en-US" sz="1800" dirty="0"/>
                        <a:t>導航驅動 </a:t>
                      </a:r>
                      <a:r>
                        <a:rPr lang="en-US" altLang="zh-TW" sz="1800" dirty="0"/>
                        <a:t>&gt;</a:t>
                      </a:r>
                      <a:r>
                        <a:rPr lang="zh-TW" altLang="en-US" sz="1800" dirty="0"/>
                        <a:t> 基線驅動</a:t>
                      </a:r>
                      <a:r>
                        <a:rPr lang="en-US" altLang="zh-TW" sz="1800" dirty="0"/>
                        <a:t>(</a:t>
                      </a:r>
                      <a:r>
                        <a:rPr lang="zh-TW" altLang="en-US" sz="1800" dirty="0"/>
                        <a:t>遺漏率少</a:t>
                      </a:r>
                      <a:r>
                        <a:rPr lang="en-US" altLang="zh-TW" sz="1800" dirty="0"/>
                        <a:t>)</a:t>
                      </a:r>
                    </a:p>
                    <a:p>
                      <a:pPr marL="342900" indent="9525">
                        <a:lnSpc>
                          <a:spcPct val="150000"/>
                        </a:lnSpc>
                        <a:buFont typeface="Wingdings" panose="05000000000000000000" pitchFamily="2" charset="2"/>
                        <a:buChar char="Ø"/>
                      </a:pPr>
                      <a:r>
                        <a:rPr lang="zh-TW" altLang="en-US" sz="1800" dirty="0"/>
                        <a:t>導航驅動的三個</a:t>
                      </a:r>
                      <a:r>
                        <a:rPr lang="en-US" altLang="zh-TW" sz="1800" dirty="0"/>
                        <a:t>HMI</a:t>
                      </a:r>
                      <a:r>
                        <a:rPr lang="zh-TW" altLang="en-US" sz="1800" dirty="0"/>
                        <a:t>之間沒有差異</a:t>
                      </a: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indent="0">
                        <a:lnSpc>
                          <a:spcPct val="150000"/>
                        </a:lnSpc>
                        <a:buFont typeface="Wingdings" panose="05000000000000000000" pitchFamily="2" charset="2"/>
                        <a:buNone/>
                      </a:pP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703538872"/>
                  </a:ext>
                </a:extLst>
              </a:tr>
              <a:tr h="370840">
                <a:tc>
                  <a:txBody>
                    <a:bodyPr/>
                    <a:lstStyle/>
                    <a:p>
                      <a:pPr marL="342900" indent="-342900">
                        <a:lnSpc>
                          <a:spcPct val="150000"/>
                        </a:lnSpc>
                        <a:buFont typeface="Arial" panose="020B0604020202020204" pitchFamily="34" charset="0"/>
                        <a:buChar char="•"/>
                      </a:pPr>
                      <a:r>
                        <a:rPr lang="en-US" altLang="zh-TW" sz="1800" b="1" dirty="0"/>
                        <a:t>DRT</a:t>
                      </a:r>
                      <a:r>
                        <a:rPr lang="zh-TW" altLang="en-US" sz="1800" b="1" dirty="0"/>
                        <a:t>的反應時間有顯著影響 </a:t>
                      </a:r>
                      <a:r>
                        <a:rPr lang="en-US" altLang="zh-TW" sz="1800" b="1" dirty="0"/>
                        <a:t>(F(1.96, 45.14) = 64.95</a:t>
                      </a:r>
                      <a:r>
                        <a:rPr lang="zh-TW" altLang="en-US" sz="1800" b="1" dirty="0"/>
                        <a:t>，</a:t>
                      </a:r>
                      <a:r>
                        <a:rPr lang="en-US" altLang="zh-TW" sz="1800" b="1" dirty="0"/>
                        <a:t>p &lt;.001)</a:t>
                      </a:r>
                    </a:p>
                    <a:p>
                      <a:pPr marL="342900" indent="9525">
                        <a:lnSpc>
                          <a:spcPct val="150000"/>
                        </a:lnSpc>
                        <a:buFont typeface="Wingdings" panose="05000000000000000000" pitchFamily="2" charset="2"/>
                        <a:buChar char="Ø"/>
                      </a:pPr>
                      <a:r>
                        <a:rPr lang="zh-TW" altLang="en-US" sz="1800" dirty="0"/>
                        <a:t>事後檢定 </a:t>
                      </a:r>
                      <a:r>
                        <a:rPr lang="en-US" altLang="zh-TW" sz="1800" dirty="0"/>
                        <a:t>:</a:t>
                      </a:r>
                      <a:r>
                        <a:rPr lang="zh-TW" altLang="en-US" sz="1800" dirty="0"/>
                        <a:t> </a:t>
                      </a:r>
                      <a:r>
                        <a:rPr lang="en-US" altLang="zh-TW" sz="1800" dirty="0"/>
                        <a:t>(</a:t>
                      </a:r>
                      <a:r>
                        <a:rPr lang="zh-TW" altLang="en-US" sz="1800" dirty="0"/>
                        <a:t>反應時間長</a:t>
                      </a:r>
                      <a:r>
                        <a:rPr lang="en-US" altLang="zh-TW" sz="1800" dirty="0"/>
                        <a:t>)</a:t>
                      </a:r>
                      <a:r>
                        <a:rPr lang="zh-TW" altLang="en-US" sz="1800" dirty="0"/>
                        <a:t>參考驅動</a:t>
                      </a:r>
                      <a:r>
                        <a:rPr lang="en-US" altLang="zh-TW" sz="1800" dirty="0"/>
                        <a:t> &gt; </a:t>
                      </a:r>
                      <a:r>
                        <a:rPr lang="zh-TW" altLang="en-US" sz="1800" dirty="0"/>
                        <a:t>導航驅動 </a:t>
                      </a:r>
                      <a:r>
                        <a:rPr lang="en-US" altLang="zh-TW" sz="1800" dirty="0"/>
                        <a:t>&gt;</a:t>
                      </a:r>
                      <a:r>
                        <a:rPr lang="zh-TW" altLang="en-US" sz="1800" dirty="0"/>
                        <a:t> 基線驅動</a:t>
                      </a:r>
                      <a:r>
                        <a:rPr lang="en-US" altLang="zh-TW" sz="1800" dirty="0"/>
                        <a:t>(</a:t>
                      </a:r>
                      <a:r>
                        <a:rPr lang="zh-TW" altLang="en-US" sz="1800" dirty="0"/>
                        <a:t>反應時間短</a:t>
                      </a:r>
                      <a:r>
                        <a:rPr lang="en-US" altLang="zh-TW" sz="1800" dirty="0"/>
                        <a:t>)</a:t>
                      </a:r>
                    </a:p>
                    <a:p>
                      <a:pPr marL="342900" indent="9525">
                        <a:lnSpc>
                          <a:spcPct val="150000"/>
                        </a:lnSpc>
                        <a:buFont typeface="Wingdings" panose="05000000000000000000" pitchFamily="2" charset="2"/>
                        <a:buChar char="Ø"/>
                      </a:pPr>
                      <a:r>
                        <a:rPr lang="zh-TW" altLang="en-US" sz="1800" dirty="0"/>
                        <a:t>導航驅動的三個</a:t>
                      </a:r>
                      <a:r>
                        <a:rPr lang="en-US" altLang="zh-TW" sz="1800" dirty="0"/>
                        <a:t>HMI</a:t>
                      </a:r>
                      <a:r>
                        <a:rPr lang="zh-TW" altLang="en-US" sz="1800" dirty="0"/>
                        <a:t>之間沒有差異</a:t>
                      </a: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indent="0">
                        <a:lnSpc>
                          <a:spcPct val="150000"/>
                        </a:lnSpc>
                        <a:buFont typeface="Wingdings" panose="05000000000000000000" pitchFamily="2" charset="2"/>
                        <a:buNone/>
                      </a:pP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53640084"/>
                  </a:ext>
                </a:extLst>
              </a:tr>
            </a:tbl>
          </a:graphicData>
        </a:graphic>
      </p:graphicFrame>
      <p:pic>
        <p:nvPicPr>
          <p:cNvPr id="7" name="圖片 6">
            <a:extLst>
              <a:ext uri="{FF2B5EF4-FFF2-40B4-BE49-F238E27FC236}">
                <a16:creationId xmlns:a16="http://schemas.microsoft.com/office/drawing/2014/main" id="{D2030F32-B001-DC07-446F-DCDF11590AB1}"/>
              </a:ext>
            </a:extLst>
          </p:cNvPr>
          <p:cNvPicPr>
            <a:picLocks noChangeAspect="1"/>
          </p:cNvPicPr>
          <p:nvPr/>
        </p:nvPicPr>
        <p:blipFill rotWithShape="1">
          <a:blip r:embed="rId3"/>
          <a:srcRect l="49580" t="49999"/>
          <a:stretch/>
        </p:blipFill>
        <p:spPr>
          <a:xfrm>
            <a:off x="10194259" y="4230358"/>
            <a:ext cx="1795366" cy="1712704"/>
          </a:xfrm>
          <a:prstGeom prst="rect">
            <a:avLst/>
          </a:prstGeom>
        </p:spPr>
      </p:pic>
      <p:pic>
        <p:nvPicPr>
          <p:cNvPr id="8" name="圖片 7">
            <a:extLst>
              <a:ext uri="{FF2B5EF4-FFF2-40B4-BE49-F238E27FC236}">
                <a16:creationId xmlns:a16="http://schemas.microsoft.com/office/drawing/2014/main" id="{6DDCF45A-50DE-E942-A0B9-D096868A8CB9}"/>
              </a:ext>
            </a:extLst>
          </p:cNvPr>
          <p:cNvPicPr>
            <a:picLocks noChangeAspect="1"/>
          </p:cNvPicPr>
          <p:nvPr/>
        </p:nvPicPr>
        <p:blipFill rotWithShape="1">
          <a:blip r:embed="rId3"/>
          <a:srcRect l="2850" t="50791" r="51954"/>
          <a:stretch/>
        </p:blipFill>
        <p:spPr>
          <a:xfrm>
            <a:off x="8342543" y="3004119"/>
            <a:ext cx="1578515" cy="1653248"/>
          </a:xfrm>
          <a:prstGeom prst="rect">
            <a:avLst/>
          </a:prstGeom>
        </p:spPr>
      </p:pic>
      <p:pic>
        <p:nvPicPr>
          <p:cNvPr id="9" name="圖片 8">
            <a:extLst>
              <a:ext uri="{FF2B5EF4-FFF2-40B4-BE49-F238E27FC236}">
                <a16:creationId xmlns:a16="http://schemas.microsoft.com/office/drawing/2014/main" id="{8D53311D-E544-FAFC-00BE-ABA89F29C967}"/>
              </a:ext>
            </a:extLst>
          </p:cNvPr>
          <p:cNvPicPr>
            <a:picLocks noChangeAspect="1"/>
          </p:cNvPicPr>
          <p:nvPr/>
        </p:nvPicPr>
        <p:blipFill rotWithShape="1">
          <a:blip r:embed="rId3"/>
          <a:srcRect l="55927" b="52717"/>
          <a:stretch/>
        </p:blipFill>
        <p:spPr>
          <a:xfrm>
            <a:off x="10194259" y="1542758"/>
            <a:ext cx="1795367" cy="1852781"/>
          </a:xfrm>
          <a:prstGeom prst="rect">
            <a:avLst/>
          </a:prstGeom>
        </p:spPr>
      </p:pic>
      <p:pic>
        <p:nvPicPr>
          <p:cNvPr id="13" name="圖片 12">
            <a:extLst>
              <a:ext uri="{FF2B5EF4-FFF2-40B4-BE49-F238E27FC236}">
                <a16:creationId xmlns:a16="http://schemas.microsoft.com/office/drawing/2014/main" id="{F46EEB99-ED93-13E6-7E22-323282446D12}"/>
              </a:ext>
            </a:extLst>
          </p:cNvPr>
          <p:cNvPicPr>
            <a:picLocks noChangeAspect="1"/>
          </p:cNvPicPr>
          <p:nvPr/>
        </p:nvPicPr>
        <p:blipFill>
          <a:blip r:embed="rId4"/>
          <a:stretch>
            <a:fillRect/>
          </a:stretch>
        </p:blipFill>
        <p:spPr>
          <a:xfrm>
            <a:off x="8342543" y="276143"/>
            <a:ext cx="1795367" cy="1837485"/>
          </a:xfrm>
          <a:prstGeom prst="rect">
            <a:avLst/>
          </a:prstGeom>
        </p:spPr>
      </p:pic>
      <p:sp>
        <p:nvSpPr>
          <p:cNvPr id="14" name="文字方塊 13">
            <a:extLst>
              <a:ext uri="{FF2B5EF4-FFF2-40B4-BE49-F238E27FC236}">
                <a16:creationId xmlns:a16="http://schemas.microsoft.com/office/drawing/2014/main" id="{B4A3B622-203A-9FA2-C5CD-3A8CDF5BFA63}"/>
              </a:ext>
            </a:extLst>
          </p:cNvPr>
          <p:cNvSpPr txBox="1"/>
          <p:nvPr/>
        </p:nvSpPr>
        <p:spPr>
          <a:xfrm>
            <a:off x="167516" y="6183916"/>
            <a:ext cx="11856967" cy="499624"/>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zh-TW" altLang="en-US" sz="2000" b="1" dirty="0">
                <a:highlight>
                  <a:srgbClr val="FFFF00"/>
                </a:highlight>
              </a:rPr>
              <a:t>總結 </a:t>
            </a:r>
            <a:r>
              <a:rPr lang="en-US" altLang="zh-TW" sz="2000" b="1" dirty="0">
                <a:highlight>
                  <a:srgbClr val="FFFF00"/>
                </a:highlight>
              </a:rPr>
              <a:t>:</a:t>
            </a:r>
            <a:r>
              <a:rPr lang="zh-TW" altLang="en-US" sz="2000" b="1" dirty="0">
                <a:highlight>
                  <a:srgbClr val="FFFF00"/>
                </a:highlight>
              </a:rPr>
              <a:t> 四項數據皆表明，導航驅動的要求皆低於基線驅動，除了視線離開道路時間的</a:t>
            </a:r>
            <a:r>
              <a:rPr lang="en-US" altLang="zh-TW" sz="2000" b="1" dirty="0">
                <a:highlight>
                  <a:srgbClr val="FFFF00"/>
                </a:highlight>
              </a:rPr>
              <a:t>AR</a:t>
            </a:r>
            <a:r>
              <a:rPr lang="zh-TW" altLang="en-US" sz="2000" b="1" dirty="0">
                <a:highlight>
                  <a:srgbClr val="FFFF00"/>
                </a:highlight>
              </a:rPr>
              <a:t>及</a:t>
            </a:r>
            <a:r>
              <a:rPr lang="en-US" altLang="zh-TW" sz="2000" b="1" dirty="0">
                <a:highlight>
                  <a:srgbClr val="FFFF00"/>
                </a:highlight>
              </a:rPr>
              <a:t>HUD</a:t>
            </a:r>
          </a:p>
        </p:txBody>
      </p:sp>
    </p:spTree>
    <p:extLst>
      <p:ext uri="{BB962C8B-B14F-4D97-AF65-F5344CB8AC3E}">
        <p14:creationId xmlns:p14="http://schemas.microsoft.com/office/powerpoint/2010/main" val="81565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7" name="文字方塊 6">
            <a:extLst>
              <a:ext uri="{FF2B5EF4-FFF2-40B4-BE49-F238E27FC236}">
                <a16:creationId xmlns:a16="http://schemas.microsoft.com/office/drawing/2014/main" id="{CB316B3F-8D9B-D6A8-2297-A25E41D2FD98}"/>
              </a:ext>
            </a:extLst>
          </p:cNvPr>
          <p:cNvSpPr txBox="1"/>
          <p:nvPr/>
        </p:nvSpPr>
        <p:spPr>
          <a:xfrm>
            <a:off x="1748380" y="174459"/>
            <a:ext cx="5044306" cy="400110"/>
          </a:xfrm>
          <a:prstGeom prst="rect">
            <a:avLst/>
          </a:prstGeom>
          <a:noFill/>
        </p:spPr>
        <p:txBody>
          <a:bodyPr wrap="square" rtlCol="0">
            <a:spAutoFit/>
          </a:bodyPr>
          <a:lstStyle/>
          <a:p>
            <a:r>
              <a:rPr lang="zh-TW" altLang="en-US" sz="2000" b="1" dirty="0">
                <a:solidFill>
                  <a:schemeClr val="bg1">
                    <a:lumMod val="95000"/>
                  </a:schemeClr>
                </a:solidFill>
              </a:rPr>
              <a:t>工作量</a:t>
            </a:r>
            <a:r>
              <a:rPr lang="en-US" altLang="zh-TW" sz="2000" b="1" dirty="0">
                <a:solidFill>
                  <a:schemeClr val="bg1">
                    <a:lumMod val="95000"/>
                  </a:schemeClr>
                </a:solidFill>
              </a:rPr>
              <a:t>-</a:t>
            </a:r>
            <a:r>
              <a:rPr lang="zh-TW" altLang="en-US" sz="2000" b="1" dirty="0">
                <a:solidFill>
                  <a:schemeClr val="bg1">
                    <a:lumMod val="95000"/>
                  </a:schemeClr>
                </a:solidFill>
              </a:rPr>
              <a:t>導航驅動中的路線佈局</a:t>
            </a:r>
          </a:p>
        </p:txBody>
      </p:sp>
      <p:sp>
        <p:nvSpPr>
          <p:cNvPr id="9" name="文字方塊 8">
            <a:extLst>
              <a:ext uri="{FF2B5EF4-FFF2-40B4-BE49-F238E27FC236}">
                <a16:creationId xmlns:a16="http://schemas.microsoft.com/office/drawing/2014/main" id="{3AB1B379-9376-ABB2-2C16-B591A1C5DD7A}"/>
              </a:ext>
            </a:extLst>
          </p:cNvPr>
          <p:cNvSpPr txBox="1"/>
          <p:nvPr/>
        </p:nvSpPr>
        <p:spPr>
          <a:xfrm>
            <a:off x="167517" y="1199821"/>
            <a:ext cx="11856967" cy="142295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000" dirty="0"/>
              <a:t>DRT</a:t>
            </a:r>
            <a:r>
              <a:rPr lang="zh-TW" altLang="en-US" sz="2000" dirty="0"/>
              <a:t>的漏失率 </a:t>
            </a:r>
            <a:r>
              <a:rPr lang="en-US" altLang="zh-TW" sz="2000" dirty="0"/>
              <a:t>:</a:t>
            </a:r>
            <a:r>
              <a:rPr lang="zh-TW" altLang="en-US" sz="2000" dirty="0"/>
              <a:t> </a:t>
            </a:r>
            <a:r>
              <a:rPr lang="en-US" altLang="zh-TW" sz="2000" dirty="0"/>
              <a:t>AR-HUD</a:t>
            </a:r>
            <a:r>
              <a:rPr lang="zh-TW" altLang="en-US" sz="2000" dirty="0"/>
              <a:t> </a:t>
            </a:r>
            <a:r>
              <a:rPr lang="en-US" altLang="zh-TW" sz="2000" dirty="0"/>
              <a:t>&gt;</a:t>
            </a:r>
            <a:r>
              <a:rPr lang="zh-TW" altLang="en-US" sz="2000" dirty="0"/>
              <a:t> </a:t>
            </a:r>
            <a:r>
              <a:rPr lang="en-US" altLang="zh-TW" sz="2000" dirty="0"/>
              <a:t>HUD</a:t>
            </a:r>
            <a:r>
              <a:rPr lang="zh-TW" altLang="en-US" sz="2000" dirty="0"/>
              <a:t> </a:t>
            </a:r>
            <a:r>
              <a:rPr lang="en-US" altLang="zh-TW" sz="2000" dirty="0"/>
              <a:t>&gt;</a:t>
            </a:r>
            <a:r>
              <a:rPr lang="zh-TW" altLang="en-US" sz="2000" dirty="0"/>
              <a:t> </a:t>
            </a:r>
            <a:r>
              <a:rPr lang="en-US" altLang="zh-TW" sz="2000" dirty="0"/>
              <a:t>HDD</a:t>
            </a:r>
            <a:r>
              <a:rPr lang="zh-TW" altLang="en-US" sz="2000" dirty="0"/>
              <a:t>（</a:t>
            </a:r>
            <a:r>
              <a:rPr lang="en-US" altLang="zh-TW" sz="2000" dirty="0"/>
              <a:t>F(2,44</a:t>
            </a:r>
            <a:r>
              <a:rPr lang="zh-TW" altLang="en-US" sz="2000" dirty="0"/>
              <a:t>）</a:t>
            </a:r>
            <a:r>
              <a:rPr lang="en-US" altLang="zh-TW" sz="2000" dirty="0"/>
              <a:t>= 6.12</a:t>
            </a:r>
            <a:r>
              <a:rPr lang="zh-TW" altLang="en-US" sz="2000" dirty="0"/>
              <a:t>，</a:t>
            </a:r>
            <a:r>
              <a:rPr lang="en-US" altLang="zh-TW" sz="2000" dirty="0"/>
              <a:t>p =.005</a:t>
            </a:r>
            <a:r>
              <a:rPr lang="zh-TW" altLang="en-US" sz="2000" dirty="0"/>
              <a:t> </a:t>
            </a:r>
            <a:r>
              <a:rPr lang="en-US" altLang="zh-TW" sz="2000" dirty="0"/>
              <a:t>)</a:t>
            </a:r>
          </a:p>
          <a:p>
            <a:pPr marL="342900" indent="-342900">
              <a:lnSpc>
                <a:spcPct val="150000"/>
              </a:lnSpc>
              <a:buFont typeface="Arial" panose="020B0604020202020204" pitchFamily="34" charset="0"/>
              <a:buChar char="•"/>
            </a:pPr>
            <a:r>
              <a:rPr lang="en-US" altLang="zh-TW" sz="2000" dirty="0"/>
              <a:t>DRT</a:t>
            </a:r>
            <a:r>
              <a:rPr lang="zh-TW" altLang="en-US" sz="2000" dirty="0"/>
              <a:t>的反應時間 </a:t>
            </a:r>
            <a:r>
              <a:rPr lang="en-US" altLang="zh-TW" sz="2000" dirty="0"/>
              <a:t>:</a:t>
            </a:r>
            <a:r>
              <a:rPr lang="zh-TW" altLang="en-US" sz="2000" dirty="0"/>
              <a:t> </a:t>
            </a:r>
            <a:r>
              <a:rPr lang="en-US" altLang="zh-TW" sz="2000" dirty="0"/>
              <a:t>HMI</a:t>
            </a:r>
            <a:r>
              <a:rPr lang="zh-TW" altLang="en-US" sz="2000" dirty="0"/>
              <a:t>或路線佈局皆沒有顯著差異</a:t>
            </a:r>
            <a:endParaRPr lang="en-US" altLang="zh-TW" sz="2000" dirty="0"/>
          </a:p>
          <a:p>
            <a:pPr marL="342900" indent="-342900">
              <a:lnSpc>
                <a:spcPct val="150000"/>
              </a:lnSpc>
              <a:buFont typeface="Arial" panose="020B0604020202020204" pitchFamily="34" charset="0"/>
              <a:buChar char="•"/>
            </a:pPr>
            <a:r>
              <a:rPr lang="zh-TW" altLang="en-US" sz="2000" dirty="0"/>
              <a:t>凝視分析 </a:t>
            </a:r>
            <a:r>
              <a:rPr lang="en-US" altLang="zh-TW" sz="2000" dirty="0"/>
              <a:t>:</a:t>
            </a:r>
            <a:r>
              <a:rPr lang="zh-TW" altLang="en-US" sz="2000" dirty="0"/>
              <a:t> </a:t>
            </a:r>
            <a:r>
              <a:rPr lang="en-US" altLang="zh-TW" sz="2000" dirty="0"/>
              <a:t>HDD</a:t>
            </a:r>
            <a:r>
              <a:rPr lang="zh-TW" altLang="en-US" sz="2000" dirty="0"/>
              <a:t>比另外兩個更能看向前方的道路 </a:t>
            </a:r>
            <a:r>
              <a:rPr lang="en-US" altLang="zh-TW" sz="2000" dirty="0"/>
              <a:t>(F(1.84, 33.04) = 36.59</a:t>
            </a:r>
            <a:r>
              <a:rPr lang="zh-TW" altLang="en-US" sz="2000" dirty="0"/>
              <a:t>，</a:t>
            </a:r>
            <a:r>
              <a:rPr lang="en-US" altLang="zh-TW" sz="2000" dirty="0"/>
              <a:t>p &lt;.001)</a:t>
            </a:r>
          </a:p>
        </p:txBody>
      </p:sp>
      <p:grpSp>
        <p:nvGrpSpPr>
          <p:cNvPr id="12" name="群組 11">
            <a:extLst>
              <a:ext uri="{FF2B5EF4-FFF2-40B4-BE49-F238E27FC236}">
                <a16:creationId xmlns:a16="http://schemas.microsoft.com/office/drawing/2014/main" id="{F282550A-EDA3-54E1-DB3F-377C9B6A9811}"/>
              </a:ext>
            </a:extLst>
          </p:cNvPr>
          <p:cNvGrpSpPr/>
          <p:nvPr/>
        </p:nvGrpSpPr>
        <p:grpSpPr>
          <a:xfrm>
            <a:off x="167518" y="3073566"/>
            <a:ext cx="11856966" cy="2864050"/>
            <a:chOff x="446993" y="2346443"/>
            <a:chExt cx="10362522" cy="2232107"/>
          </a:xfrm>
        </p:grpSpPr>
        <p:pic>
          <p:nvPicPr>
            <p:cNvPr id="10" name="圖片 9">
              <a:extLst>
                <a:ext uri="{FF2B5EF4-FFF2-40B4-BE49-F238E27FC236}">
                  <a16:creationId xmlns:a16="http://schemas.microsoft.com/office/drawing/2014/main" id="{3AB140EC-0D09-BC37-1CF2-161E8F5E0A2A}"/>
                </a:ext>
              </a:extLst>
            </p:cNvPr>
            <p:cNvPicPr>
              <a:picLocks noChangeAspect="1"/>
            </p:cNvPicPr>
            <p:nvPr/>
          </p:nvPicPr>
          <p:blipFill rotWithShape="1">
            <a:blip r:embed="rId3"/>
            <a:srcRect b="53415"/>
            <a:stretch/>
          </p:blipFill>
          <p:spPr>
            <a:xfrm>
              <a:off x="446993" y="2563621"/>
              <a:ext cx="6562725" cy="1947938"/>
            </a:xfrm>
            <a:prstGeom prst="rect">
              <a:avLst/>
            </a:prstGeom>
          </p:spPr>
        </p:pic>
        <p:pic>
          <p:nvPicPr>
            <p:cNvPr id="11" name="圖片 10">
              <a:extLst>
                <a:ext uri="{FF2B5EF4-FFF2-40B4-BE49-F238E27FC236}">
                  <a16:creationId xmlns:a16="http://schemas.microsoft.com/office/drawing/2014/main" id="{A5AF91B7-276E-CCF1-E24B-3B21F1A660D8}"/>
                </a:ext>
              </a:extLst>
            </p:cNvPr>
            <p:cNvPicPr>
              <a:picLocks noChangeAspect="1"/>
            </p:cNvPicPr>
            <p:nvPr/>
          </p:nvPicPr>
          <p:blipFill rotWithShape="1">
            <a:blip r:embed="rId3"/>
            <a:srcRect l="22632" t="46619" r="22631"/>
            <a:stretch/>
          </p:blipFill>
          <p:spPr>
            <a:xfrm>
              <a:off x="7217228" y="2346443"/>
              <a:ext cx="3592287" cy="2232107"/>
            </a:xfrm>
            <a:prstGeom prst="rect">
              <a:avLst/>
            </a:prstGeom>
          </p:spPr>
        </p:pic>
      </p:grpSp>
    </p:spTree>
    <p:extLst>
      <p:ext uri="{BB962C8B-B14F-4D97-AF65-F5344CB8AC3E}">
        <p14:creationId xmlns:p14="http://schemas.microsoft.com/office/powerpoint/2010/main" val="612954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駕駛行為和表現</a:t>
            </a:r>
          </a:p>
        </p:txBody>
      </p:sp>
      <p:sp>
        <p:nvSpPr>
          <p:cNvPr id="7" name="文字方塊 6">
            <a:extLst>
              <a:ext uri="{FF2B5EF4-FFF2-40B4-BE49-F238E27FC236}">
                <a16:creationId xmlns:a16="http://schemas.microsoft.com/office/drawing/2014/main" id="{B5F9F846-6C95-6F68-8FEB-7D38AA2BADB3}"/>
              </a:ext>
            </a:extLst>
          </p:cNvPr>
          <p:cNvSpPr txBox="1"/>
          <p:nvPr/>
        </p:nvSpPr>
        <p:spPr>
          <a:xfrm>
            <a:off x="167517" y="1199821"/>
            <a:ext cx="11856967" cy="18846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000" dirty="0"/>
              <a:t>AR-HUD</a:t>
            </a:r>
            <a:r>
              <a:rPr lang="zh-TW" altLang="en-US" sz="2000" dirty="0"/>
              <a:t>發出轉向訊號的時間比</a:t>
            </a:r>
            <a:r>
              <a:rPr lang="en-US" altLang="zh-TW" sz="2000" dirty="0"/>
              <a:t>HUD</a:t>
            </a:r>
            <a:r>
              <a:rPr lang="zh-TW" altLang="en-US" sz="2000" dirty="0"/>
              <a:t>、</a:t>
            </a:r>
            <a:r>
              <a:rPr lang="en-US" altLang="zh-TW" sz="2000" dirty="0"/>
              <a:t>HDD</a:t>
            </a:r>
            <a:r>
              <a:rPr lang="zh-TW" altLang="en-US" sz="2000" dirty="0"/>
              <a:t>晚 </a:t>
            </a:r>
            <a:r>
              <a:rPr lang="en-US" altLang="zh-TW" sz="2000" dirty="0"/>
              <a:t>(F(1.41, 19.72) = 13.13</a:t>
            </a:r>
            <a:r>
              <a:rPr lang="zh-TW" altLang="en-US" sz="2000" dirty="0"/>
              <a:t>，</a:t>
            </a:r>
            <a:r>
              <a:rPr lang="en-US" altLang="zh-TW" sz="2000" dirty="0"/>
              <a:t>p &lt;.001)</a:t>
            </a:r>
          </a:p>
          <a:p>
            <a:pPr marL="342900" indent="15875">
              <a:lnSpc>
                <a:spcPct val="150000"/>
              </a:lnSpc>
              <a:buFont typeface="Wingdings" panose="05000000000000000000" pitchFamily="2" charset="2"/>
              <a:buChar char="Ø"/>
            </a:pPr>
            <a:r>
              <a:rPr lang="zh-TW" altLang="en-US" sz="2000" dirty="0"/>
              <a:t>會導致駕駛員在等待轉向符號出現時，可能會被</a:t>
            </a:r>
            <a:r>
              <a:rPr lang="en-US" altLang="zh-TW" sz="2000" dirty="0"/>
              <a:t>AR-HUD</a:t>
            </a:r>
            <a:r>
              <a:rPr lang="zh-TW" altLang="en-US" sz="2000" dirty="0"/>
              <a:t>分散注意力</a:t>
            </a:r>
            <a:endParaRPr lang="en-US" altLang="zh-TW" sz="2000" dirty="0"/>
          </a:p>
          <a:p>
            <a:pPr marL="342900" indent="-342900">
              <a:lnSpc>
                <a:spcPct val="150000"/>
              </a:lnSpc>
              <a:buFont typeface="Arial" panose="020B0604020202020204" pitchFamily="34" charset="0"/>
              <a:buChar char="•"/>
            </a:pPr>
            <a:r>
              <a:rPr lang="zh-TW" altLang="en-US" sz="2000" dirty="0"/>
              <a:t>錯誤轉向次數 </a:t>
            </a:r>
            <a:r>
              <a:rPr lang="en-US" altLang="zh-TW" sz="2000" dirty="0"/>
              <a:t>:</a:t>
            </a:r>
            <a:r>
              <a:rPr lang="zh-TW" altLang="en-US" sz="2000" dirty="0"/>
              <a:t> </a:t>
            </a:r>
            <a:r>
              <a:rPr lang="en-US" altLang="zh-TW" sz="2000" dirty="0"/>
              <a:t>HDD</a:t>
            </a:r>
            <a:r>
              <a:rPr lang="zh-TW" altLang="en-US" sz="2000" dirty="0"/>
              <a:t> </a:t>
            </a:r>
            <a:r>
              <a:rPr lang="en-US" altLang="zh-TW" sz="2000" dirty="0"/>
              <a:t>&gt;</a:t>
            </a:r>
            <a:r>
              <a:rPr lang="zh-TW" altLang="en-US" sz="2000" dirty="0"/>
              <a:t> </a:t>
            </a:r>
            <a:r>
              <a:rPr lang="en-US" altLang="zh-TW" sz="2000" dirty="0"/>
              <a:t>HUD</a:t>
            </a:r>
            <a:r>
              <a:rPr lang="zh-TW" altLang="en-US" sz="2000" dirty="0"/>
              <a:t> </a:t>
            </a:r>
            <a:r>
              <a:rPr lang="en-US" altLang="zh-TW" sz="2000" dirty="0"/>
              <a:t>&gt;</a:t>
            </a:r>
            <a:r>
              <a:rPr lang="zh-TW" altLang="en-US" sz="2000" dirty="0"/>
              <a:t> </a:t>
            </a:r>
            <a:r>
              <a:rPr lang="en-US" altLang="zh-TW" sz="2000" dirty="0"/>
              <a:t>AR-HUD</a:t>
            </a:r>
          </a:p>
          <a:p>
            <a:pPr marL="342900" indent="15875">
              <a:lnSpc>
                <a:spcPct val="150000"/>
              </a:lnSpc>
              <a:buFont typeface="Wingdings" panose="05000000000000000000" pitchFamily="2" charset="2"/>
              <a:buChar char="Ø"/>
            </a:pPr>
            <a:r>
              <a:rPr lang="zh-TW" altLang="en-US" sz="2000" dirty="0"/>
              <a:t>由於</a:t>
            </a:r>
            <a:r>
              <a:rPr lang="en-US" altLang="zh-TW" sz="2000" dirty="0"/>
              <a:t>AR-HUD</a:t>
            </a:r>
            <a:r>
              <a:rPr lang="zh-TW" altLang="en-US" sz="2000" dirty="0"/>
              <a:t>的導航訊息直接顯示在駕駛員的視野中，因此駕駛員出錯的可能性就比較小</a:t>
            </a:r>
            <a:endParaRPr lang="en-US" altLang="zh-TW" sz="2000" dirty="0"/>
          </a:p>
        </p:txBody>
      </p:sp>
      <p:pic>
        <p:nvPicPr>
          <p:cNvPr id="8" name="圖片 7">
            <a:extLst>
              <a:ext uri="{FF2B5EF4-FFF2-40B4-BE49-F238E27FC236}">
                <a16:creationId xmlns:a16="http://schemas.microsoft.com/office/drawing/2014/main" id="{2A315ED5-B222-8BDC-FA02-554505D12966}"/>
              </a:ext>
            </a:extLst>
          </p:cNvPr>
          <p:cNvPicPr>
            <a:picLocks noChangeAspect="1"/>
          </p:cNvPicPr>
          <p:nvPr/>
        </p:nvPicPr>
        <p:blipFill>
          <a:blip r:embed="rId3"/>
          <a:stretch>
            <a:fillRect/>
          </a:stretch>
        </p:blipFill>
        <p:spPr>
          <a:xfrm>
            <a:off x="1336222" y="3243237"/>
            <a:ext cx="9519556" cy="3440303"/>
          </a:xfrm>
          <a:prstGeom prst="rect">
            <a:avLst/>
          </a:prstGeom>
        </p:spPr>
      </p:pic>
    </p:spTree>
    <p:extLst>
      <p:ext uri="{BB962C8B-B14F-4D97-AF65-F5344CB8AC3E}">
        <p14:creationId xmlns:p14="http://schemas.microsoft.com/office/powerpoint/2010/main" val="1857249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對</a:t>
            </a:r>
            <a:r>
              <a:rPr lang="en-US" altLang="zh-TW" sz="2000" b="1" dirty="0">
                <a:solidFill>
                  <a:schemeClr val="bg1">
                    <a:lumMod val="95000"/>
                  </a:schemeClr>
                </a:solidFill>
              </a:rPr>
              <a:t>DRT</a:t>
            </a:r>
            <a:r>
              <a:rPr lang="zh-TW" altLang="en-US" sz="2000" b="1" dirty="0">
                <a:solidFill>
                  <a:schemeClr val="bg1">
                    <a:lumMod val="95000"/>
                  </a:schemeClr>
                </a:solidFill>
              </a:rPr>
              <a:t>的接受度</a:t>
            </a:r>
          </a:p>
        </p:txBody>
      </p:sp>
      <p:pic>
        <p:nvPicPr>
          <p:cNvPr id="2" name="圖片 1">
            <a:extLst>
              <a:ext uri="{FF2B5EF4-FFF2-40B4-BE49-F238E27FC236}">
                <a16:creationId xmlns:a16="http://schemas.microsoft.com/office/drawing/2014/main" id="{8F4C8C3E-7887-D482-2C73-EB4006E9C01E}"/>
              </a:ext>
            </a:extLst>
          </p:cNvPr>
          <p:cNvPicPr>
            <a:picLocks noChangeAspect="1"/>
          </p:cNvPicPr>
          <p:nvPr/>
        </p:nvPicPr>
        <p:blipFill>
          <a:blip r:embed="rId3"/>
          <a:stretch>
            <a:fillRect/>
          </a:stretch>
        </p:blipFill>
        <p:spPr>
          <a:xfrm>
            <a:off x="339350" y="2808513"/>
            <a:ext cx="11685134" cy="3290154"/>
          </a:xfrm>
          <a:prstGeom prst="rect">
            <a:avLst/>
          </a:prstGeom>
        </p:spPr>
      </p:pic>
      <p:sp>
        <p:nvSpPr>
          <p:cNvPr id="7" name="文字方塊 6">
            <a:extLst>
              <a:ext uri="{FF2B5EF4-FFF2-40B4-BE49-F238E27FC236}">
                <a16:creationId xmlns:a16="http://schemas.microsoft.com/office/drawing/2014/main" id="{A1D7D34F-8929-FAD1-B80C-3053065952CE}"/>
              </a:ext>
            </a:extLst>
          </p:cNvPr>
          <p:cNvSpPr txBox="1"/>
          <p:nvPr/>
        </p:nvSpPr>
        <p:spPr>
          <a:xfrm>
            <a:off x="167517" y="1199821"/>
            <a:ext cx="11856967" cy="9612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有</a:t>
            </a:r>
            <a:r>
              <a:rPr lang="en-US" altLang="zh-TW" sz="2000" dirty="0"/>
              <a:t>6</a:t>
            </a:r>
            <a:r>
              <a:rPr lang="zh-TW" altLang="en-US" sz="2000" dirty="0"/>
              <a:t>名受測者 </a:t>
            </a:r>
            <a:r>
              <a:rPr lang="en-US" altLang="zh-TW" sz="2000" dirty="0"/>
              <a:t>(25%)</a:t>
            </a:r>
            <a:r>
              <a:rPr lang="zh-TW" altLang="en-US" sz="2000" dirty="0"/>
              <a:t>對</a:t>
            </a:r>
            <a:r>
              <a:rPr lang="en-US" altLang="zh-TW" sz="2000" dirty="0"/>
              <a:t>DRT</a:t>
            </a:r>
            <a:r>
              <a:rPr lang="zh-TW" altLang="en-US" sz="2000" dirty="0"/>
              <a:t>感到不愉快，但所有受測者都覺得刺激很容易被感知</a:t>
            </a:r>
            <a:endParaRPr lang="en-US" altLang="zh-TW" sz="2000" dirty="0"/>
          </a:p>
          <a:p>
            <a:pPr marL="342900" indent="-342900">
              <a:lnSpc>
                <a:spcPct val="150000"/>
              </a:lnSpc>
              <a:buFont typeface="Arial" panose="020B0604020202020204" pitchFamily="34" charset="0"/>
              <a:buChar char="•"/>
            </a:pPr>
            <a:r>
              <a:rPr lang="zh-TW" altLang="en-US" sz="2000" dirty="0"/>
              <a:t>只有</a:t>
            </a:r>
            <a:r>
              <a:rPr lang="en-US" altLang="zh-TW" sz="2000" dirty="0"/>
              <a:t>1</a:t>
            </a:r>
            <a:r>
              <a:rPr lang="zh-TW" altLang="en-US" sz="2000" dirty="0"/>
              <a:t>名受測者</a:t>
            </a:r>
            <a:r>
              <a:rPr lang="en-US" altLang="zh-TW" sz="2000" dirty="0"/>
              <a:t>(4%)</a:t>
            </a:r>
            <a:r>
              <a:rPr lang="zh-TW" altLang="en-US" sz="2000" dirty="0"/>
              <a:t>不會再次參加類似的測試</a:t>
            </a:r>
            <a:endParaRPr lang="en-US" altLang="zh-TW" sz="2000" dirty="0"/>
          </a:p>
        </p:txBody>
      </p:sp>
    </p:spTree>
    <p:extLst>
      <p:ext uri="{BB962C8B-B14F-4D97-AF65-F5344CB8AC3E}">
        <p14:creationId xmlns:p14="http://schemas.microsoft.com/office/powerpoint/2010/main" val="382620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研究二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模擬器</a:t>
            </a:r>
          </a:p>
        </p:txBody>
      </p:sp>
      <p:grpSp>
        <p:nvGrpSpPr>
          <p:cNvPr id="13" name="群組 12">
            <a:extLst>
              <a:ext uri="{FF2B5EF4-FFF2-40B4-BE49-F238E27FC236}">
                <a16:creationId xmlns:a16="http://schemas.microsoft.com/office/drawing/2014/main" id="{73435430-089C-D5D8-1190-A25A0C50919B}"/>
              </a:ext>
            </a:extLst>
          </p:cNvPr>
          <p:cNvGrpSpPr/>
          <p:nvPr/>
        </p:nvGrpSpPr>
        <p:grpSpPr>
          <a:xfrm>
            <a:off x="677203" y="1073500"/>
            <a:ext cx="10837593" cy="3561730"/>
            <a:chOff x="677203" y="1269443"/>
            <a:chExt cx="10837593" cy="3561730"/>
          </a:xfrm>
        </p:grpSpPr>
        <p:pic>
          <p:nvPicPr>
            <p:cNvPr id="8" name="圖片 7">
              <a:extLst>
                <a:ext uri="{FF2B5EF4-FFF2-40B4-BE49-F238E27FC236}">
                  <a16:creationId xmlns:a16="http://schemas.microsoft.com/office/drawing/2014/main" id="{36795C51-433C-1888-3993-D6AB16BCF04F}"/>
                </a:ext>
              </a:extLst>
            </p:cNvPr>
            <p:cNvPicPr>
              <a:picLocks noChangeAspect="1"/>
            </p:cNvPicPr>
            <p:nvPr/>
          </p:nvPicPr>
          <p:blipFill>
            <a:blip r:embed="rId3"/>
            <a:stretch>
              <a:fillRect/>
            </a:stretch>
          </p:blipFill>
          <p:spPr>
            <a:xfrm>
              <a:off x="677203" y="1669553"/>
              <a:ext cx="10837593" cy="3161620"/>
            </a:xfrm>
            <a:prstGeom prst="rect">
              <a:avLst/>
            </a:prstGeom>
          </p:spPr>
        </p:pic>
        <p:sp>
          <p:nvSpPr>
            <p:cNvPr id="10" name="文字方塊 9">
              <a:extLst>
                <a:ext uri="{FF2B5EF4-FFF2-40B4-BE49-F238E27FC236}">
                  <a16:creationId xmlns:a16="http://schemas.microsoft.com/office/drawing/2014/main" id="{CD038913-0B48-6AA5-ACA6-527097F14F68}"/>
                </a:ext>
              </a:extLst>
            </p:cNvPr>
            <p:cNvSpPr txBox="1"/>
            <p:nvPr/>
          </p:nvSpPr>
          <p:spPr>
            <a:xfrm>
              <a:off x="1081767" y="1269443"/>
              <a:ext cx="3163661" cy="400110"/>
            </a:xfrm>
            <a:prstGeom prst="rect">
              <a:avLst/>
            </a:prstGeom>
            <a:noFill/>
          </p:spPr>
          <p:txBody>
            <a:bodyPr wrap="square">
              <a:spAutoFit/>
            </a:bodyPr>
            <a:lstStyle/>
            <a:p>
              <a:r>
                <a:rPr lang="en-US" altLang="zh-TW" sz="2000" dirty="0"/>
                <a:t>Mercedes-Benz S-Class</a:t>
              </a:r>
              <a:endParaRPr lang="zh-TW" altLang="en-US" sz="2000" dirty="0"/>
            </a:p>
          </p:txBody>
        </p:sp>
        <p:sp>
          <p:nvSpPr>
            <p:cNvPr id="12" name="文字方塊 11">
              <a:extLst>
                <a:ext uri="{FF2B5EF4-FFF2-40B4-BE49-F238E27FC236}">
                  <a16:creationId xmlns:a16="http://schemas.microsoft.com/office/drawing/2014/main" id="{794D77CD-3349-24E7-6994-9A7B6CDDAF34}"/>
                </a:ext>
              </a:extLst>
            </p:cNvPr>
            <p:cNvSpPr txBox="1"/>
            <p:nvPr/>
          </p:nvSpPr>
          <p:spPr>
            <a:xfrm>
              <a:off x="5980037" y="1269443"/>
              <a:ext cx="1139220" cy="400110"/>
            </a:xfrm>
            <a:prstGeom prst="rect">
              <a:avLst/>
            </a:prstGeom>
            <a:noFill/>
          </p:spPr>
          <p:txBody>
            <a:bodyPr wrap="square">
              <a:spAutoFit/>
            </a:bodyPr>
            <a:lstStyle/>
            <a:p>
              <a:r>
                <a:rPr lang="en-US" altLang="zh-TW" sz="2000" dirty="0"/>
                <a:t>VW ID3</a:t>
              </a:r>
              <a:endParaRPr lang="zh-TW" altLang="en-US" sz="2000" dirty="0"/>
            </a:p>
          </p:txBody>
        </p:sp>
      </p:grpSp>
      <p:sp>
        <p:nvSpPr>
          <p:cNvPr id="15" name="文字方塊 14">
            <a:extLst>
              <a:ext uri="{FF2B5EF4-FFF2-40B4-BE49-F238E27FC236}">
                <a16:creationId xmlns:a16="http://schemas.microsoft.com/office/drawing/2014/main" id="{5A7AB793-CD17-DDED-9192-5EA1BE2AA5E4}"/>
              </a:ext>
            </a:extLst>
          </p:cNvPr>
          <p:cNvSpPr txBox="1"/>
          <p:nvPr/>
        </p:nvSpPr>
        <p:spPr>
          <a:xfrm>
            <a:off x="349362" y="4823211"/>
            <a:ext cx="11505182" cy="18846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000" dirty="0"/>
              <a:t>兩種車輛 </a:t>
            </a:r>
            <a:r>
              <a:rPr lang="en-US" altLang="zh-TW" sz="2000" dirty="0"/>
              <a:t>:</a:t>
            </a:r>
            <a:r>
              <a:rPr lang="zh-TW" altLang="en-US" sz="2000" dirty="0"/>
              <a:t> </a:t>
            </a:r>
            <a:r>
              <a:rPr lang="en-US" altLang="zh-TW" sz="2000" dirty="0"/>
              <a:t>Mercedes-Benz S-Class</a:t>
            </a:r>
            <a:r>
              <a:rPr lang="zh-TW" altLang="en-US" sz="2000" dirty="0"/>
              <a:t>、</a:t>
            </a:r>
            <a:r>
              <a:rPr lang="en-US" altLang="zh-TW" sz="2000" dirty="0"/>
              <a:t>VW ID3</a:t>
            </a:r>
          </a:p>
          <a:p>
            <a:pPr marL="285750" indent="-285750">
              <a:lnSpc>
                <a:spcPct val="150000"/>
              </a:lnSpc>
              <a:buFont typeface="Arial" panose="020B0604020202020204" pitchFamily="34" charset="0"/>
              <a:buChar char="•"/>
            </a:pPr>
            <a:r>
              <a:rPr lang="zh-TW" altLang="en-US" sz="2000" dirty="0"/>
              <a:t>中央控制台的平板用於呈現次要任務</a:t>
            </a:r>
            <a:endParaRPr lang="en-US" altLang="zh-TW" sz="2000" dirty="0"/>
          </a:p>
          <a:p>
            <a:pPr marL="285750" indent="-285750">
              <a:lnSpc>
                <a:spcPct val="150000"/>
              </a:lnSpc>
              <a:buFont typeface="Arial" panose="020B0604020202020204" pitchFamily="34" charset="0"/>
              <a:buChar char="•"/>
            </a:pPr>
            <a:r>
              <a:rPr lang="zh-TW" altLang="en-US" sz="2000" dirty="0"/>
              <a:t>頭戴式</a:t>
            </a:r>
            <a:r>
              <a:rPr lang="en-US" altLang="zh-TW" sz="2000" dirty="0"/>
              <a:t>DRT</a:t>
            </a:r>
            <a:r>
              <a:rPr lang="zh-TW" altLang="en-US" sz="2000" dirty="0"/>
              <a:t> </a:t>
            </a:r>
            <a:r>
              <a:rPr lang="en-US" altLang="zh-TW" sz="2000" dirty="0"/>
              <a:t>:</a:t>
            </a:r>
            <a:r>
              <a:rPr lang="zh-TW" altLang="en-US" sz="2000" dirty="0"/>
              <a:t> 刺激物是透過支架連接到受測者頭部的紅色</a:t>
            </a:r>
            <a:r>
              <a:rPr lang="en-US" altLang="zh-TW" sz="2000" dirty="0"/>
              <a:t>LED</a:t>
            </a:r>
            <a:r>
              <a:rPr lang="zh-TW" altLang="en-US" sz="2000" dirty="0"/>
              <a:t>，約在左眼前方</a:t>
            </a:r>
            <a:r>
              <a:rPr lang="en-US" altLang="zh-TW" sz="2000" dirty="0"/>
              <a:t>12</a:t>
            </a:r>
            <a:r>
              <a:rPr lang="zh-TW" altLang="en-US" sz="2000" dirty="0"/>
              <a:t>公分處。受測者使用連接到左食指的按鈕做出反應</a:t>
            </a:r>
          </a:p>
        </p:txBody>
      </p:sp>
    </p:spTree>
    <p:extLst>
      <p:ext uri="{BB962C8B-B14F-4D97-AF65-F5344CB8AC3E}">
        <p14:creationId xmlns:p14="http://schemas.microsoft.com/office/powerpoint/2010/main" val="373884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研究二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實驗設計</a:t>
            </a:r>
          </a:p>
        </p:txBody>
      </p:sp>
      <p:pic>
        <p:nvPicPr>
          <p:cNvPr id="3" name="圖片 2">
            <a:extLst>
              <a:ext uri="{FF2B5EF4-FFF2-40B4-BE49-F238E27FC236}">
                <a16:creationId xmlns:a16="http://schemas.microsoft.com/office/drawing/2014/main" id="{363BF0FC-9112-5EA9-6E5F-2BB523163741}"/>
              </a:ext>
            </a:extLst>
          </p:cNvPr>
          <p:cNvPicPr>
            <a:picLocks noChangeAspect="1"/>
          </p:cNvPicPr>
          <p:nvPr/>
        </p:nvPicPr>
        <p:blipFill>
          <a:blip r:embed="rId3"/>
          <a:stretch>
            <a:fillRect/>
          </a:stretch>
        </p:blipFill>
        <p:spPr>
          <a:xfrm>
            <a:off x="4229101" y="830673"/>
            <a:ext cx="7842476" cy="5930232"/>
          </a:xfrm>
          <a:prstGeom prst="rect">
            <a:avLst/>
          </a:prstGeom>
        </p:spPr>
      </p:pic>
      <p:sp>
        <p:nvSpPr>
          <p:cNvPr id="7" name="文字方塊 6">
            <a:extLst>
              <a:ext uri="{FF2B5EF4-FFF2-40B4-BE49-F238E27FC236}">
                <a16:creationId xmlns:a16="http://schemas.microsoft.com/office/drawing/2014/main" id="{61458CB0-8E82-30AD-71FC-3452E7F79A9B}"/>
              </a:ext>
            </a:extLst>
          </p:cNvPr>
          <p:cNvSpPr txBox="1"/>
          <p:nvPr/>
        </p:nvSpPr>
        <p:spPr>
          <a:xfrm>
            <a:off x="77530" y="923490"/>
            <a:ext cx="3398687" cy="499624"/>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TW" altLang="en-US" sz="2000" dirty="0"/>
              <a:t>自變項 </a:t>
            </a:r>
            <a:r>
              <a:rPr lang="en-US" altLang="zh-TW" sz="2000" dirty="0"/>
              <a:t>:</a:t>
            </a:r>
            <a:r>
              <a:rPr lang="zh-TW" altLang="en-US" sz="2000" dirty="0"/>
              <a:t> </a:t>
            </a:r>
            <a:r>
              <a:rPr lang="en-US" altLang="zh-TW" sz="2000" dirty="0"/>
              <a:t>AR-HUD</a:t>
            </a:r>
            <a:r>
              <a:rPr lang="zh-TW" altLang="en-US" sz="2000" dirty="0"/>
              <a:t>、</a:t>
            </a:r>
            <a:r>
              <a:rPr lang="en-US" altLang="zh-TW" sz="2000" dirty="0"/>
              <a:t>HUD</a:t>
            </a:r>
            <a:endParaRPr lang="zh-TW" altLang="en-US" sz="2000" dirty="0"/>
          </a:p>
        </p:txBody>
      </p:sp>
    </p:spTree>
    <p:extLst>
      <p:ext uri="{BB962C8B-B14F-4D97-AF65-F5344CB8AC3E}">
        <p14:creationId xmlns:p14="http://schemas.microsoft.com/office/powerpoint/2010/main" val="68929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2BCFE95D-79DF-D155-4880-31781CEECD81}"/>
              </a:ext>
            </a:extLst>
          </p:cNvPr>
          <p:cNvGrpSpPr/>
          <p:nvPr/>
        </p:nvGrpSpPr>
        <p:grpSpPr>
          <a:xfrm>
            <a:off x="-1" y="0"/>
            <a:ext cx="12192002" cy="749030"/>
            <a:chOff x="-1" y="0"/>
            <a:chExt cx="12192002" cy="749030"/>
          </a:xfrm>
        </p:grpSpPr>
        <p:sp>
          <p:nvSpPr>
            <p:cNvPr id="4" name="矩形 3">
              <a:extLst>
                <a:ext uri="{FF2B5EF4-FFF2-40B4-BE49-F238E27FC236}">
                  <a16:creationId xmlns:a16="http://schemas.microsoft.com/office/drawing/2014/main" id="{216CDDBD-E0ED-8571-BB4A-280CA18E39B0}"/>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D6EA3E-508F-075D-1E4B-5EE8783D4AC9}"/>
                </a:ext>
              </a:extLst>
            </p:cNvPr>
            <p:cNvSpPr txBox="1"/>
            <p:nvPr/>
          </p:nvSpPr>
          <p:spPr>
            <a:xfrm>
              <a:off x="0" y="112905"/>
              <a:ext cx="2452787" cy="523220"/>
            </a:xfrm>
            <a:prstGeom prst="rect">
              <a:avLst/>
            </a:prstGeom>
            <a:noFill/>
          </p:spPr>
          <p:txBody>
            <a:bodyPr wrap="none" rtlCol="0">
              <a:spAutoFit/>
            </a:bodyPr>
            <a:lstStyle/>
            <a:p>
              <a:r>
                <a:rPr lang="en-US" altLang="zh-TW" sz="2800" b="1" dirty="0">
                  <a:solidFill>
                    <a:schemeClr val="bg1">
                      <a:lumMod val="95000"/>
                    </a:schemeClr>
                  </a:solidFill>
                </a:rPr>
                <a:t>Introduction</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0467DBF4-33BC-9C28-13A2-1295BC308C65}"/>
              </a:ext>
            </a:extLst>
          </p:cNvPr>
          <p:cNvSpPr txBox="1"/>
          <p:nvPr/>
        </p:nvSpPr>
        <p:spPr>
          <a:xfrm>
            <a:off x="2532150" y="174459"/>
            <a:ext cx="8946835" cy="400110"/>
          </a:xfrm>
          <a:prstGeom prst="rect">
            <a:avLst/>
          </a:prstGeom>
          <a:noFill/>
        </p:spPr>
        <p:txBody>
          <a:bodyPr wrap="square" rtlCol="0">
            <a:spAutoFit/>
          </a:bodyPr>
          <a:lstStyle/>
          <a:p>
            <a:r>
              <a:rPr lang="zh-TW" altLang="en-US" sz="2000" b="1" dirty="0">
                <a:solidFill>
                  <a:schemeClr val="accent4">
                    <a:lumMod val="20000"/>
                    <a:lumOff val="80000"/>
                  </a:schemeClr>
                </a:solidFill>
              </a:rPr>
              <a:t>抬頭顯示器</a:t>
            </a:r>
            <a:r>
              <a:rPr lang="en-US" altLang="zh-TW" sz="2000" b="1" dirty="0">
                <a:solidFill>
                  <a:schemeClr val="accent4">
                    <a:lumMod val="20000"/>
                    <a:lumOff val="80000"/>
                  </a:schemeClr>
                </a:solidFill>
              </a:rPr>
              <a:t>(HUD)</a:t>
            </a:r>
            <a:r>
              <a:rPr lang="zh-TW" altLang="en-US" sz="2000" b="1" dirty="0">
                <a:solidFill>
                  <a:schemeClr val="accent4">
                    <a:lumMod val="20000"/>
                    <a:lumOff val="80000"/>
                  </a:schemeClr>
                </a:solidFill>
              </a:rPr>
              <a:t>和擴增實境抬頭顯示器</a:t>
            </a:r>
            <a:r>
              <a:rPr lang="en-US" altLang="zh-TW" sz="2000" b="1" dirty="0">
                <a:solidFill>
                  <a:schemeClr val="accent4">
                    <a:lumMod val="20000"/>
                    <a:lumOff val="80000"/>
                  </a:schemeClr>
                </a:solidFill>
              </a:rPr>
              <a:t>(AR-HUD)</a:t>
            </a:r>
            <a:r>
              <a:rPr lang="zh-TW" altLang="en-US" sz="2000" b="1" dirty="0">
                <a:solidFill>
                  <a:schemeClr val="accent4">
                    <a:lumMod val="20000"/>
                    <a:lumOff val="80000"/>
                  </a:schemeClr>
                </a:solidFill>
              </a:rPr>
              <a:t>的優缺點</a:t>
            </a:r>
          </a:p>
        </p:txBody>
      </p:sp>
      <p:sp>
        <p:nvSpPr>
          <p:cNvPr id="3" name="文字方塊 2">
            <a:extLst>
              <a:ext uri="{FF2B5EF4-FFF2-40B4-BE49-F238E27FC236}">
                <a16:creationId xmlns:a16="http://schemas.microsoft.com/office/drawing/2014/main" id="{ED4C8013-628B-06E7-B204-A94FE18CEC34}"/>
              </a:ext>
            </a:extLst>
          </p:cNvPr>
          <p:cNvSpPr txBox="1"/>
          <p:nvPr/>
        </p:nvSpPr>
        <p:spPr>
          <a:xfrm>
            <a:off x="187254" y="923489"/>
            <a:ext cx="11817492" cy="557793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000" dirty="0"/>
              <a:t>HUD</a:t>
            </a:r>
            <a:r>
              <a:rPr lang="zh-TW" altLang="en-US" sz="2000" dirty="0"/>
              <a:t>可以顯示與駕駛相關的訊息，駕駛員無須轉身離開交通場景。從過去的研究評估了</a:t>
            </a:r>
            <a:r>
              <a:rPr lang="en-US" altLang="zh-TW" sz="2000" dirty="0"/>
              <a:t>HUD</a:t>
            </a:r>
            <a:r>
              <a:rPr lang="zh-TW" altLang="en-US" sz="2000" dirty="0"/>
              <a:t>的效果，結果表明 </a:t>
            </a:r>
            <a:r>
              <a:rPr lang="en-US" altLang="zh-TW" sz="2000" dirty="0"/>
              <a:t>:</a:t>
            </a:r>
            <a:r>
              <a:rPr lang="zh-TW" altLang="en-US" sz="2000" dirty="0"/>
              <a:t> </a:t>
            </a:r>
            <a:r>
              <a:rPr lang="en-US" altLang="zh-TW" sz="2000" dirty="0"/>
              <a:t>HUD</a:t>
            </a:r>
            <a:r>
              <a:rPr lang="zh-TW" altLang="en-US" sz="2000" dirty="0"/>
              <a:t>讓駕駛員的</a:t>
            </a:r>
            <a:r>
              <a:rPr lang="zh-TW" altLang="en-US" sz="2000" b="1" dirty="0"/>
              <a:t>掃視時間減少 </a:t>
            </a:r>
            <a:r>
              <a:rPr lang="en-US" altLang="zh-TW" sz="2000" dirty="0"/>
              <a:t>(Kiefer, 1991, 1998)</a:t>
            </a:r>
            <a:r>
              <a:rPr lang="zh-TW" altLang="en-US" sz="2000" dirty="0"/>
              <a:t> ；使用</a:t>
            </a:r>
            <a:r>
              <a:rPr lang="en-US" altLang="zh-TW" sz="2000" dirty="0"/>
              <a:t>HUD</a:t>
            </a:r>
            <a:r>
              <a:rPr lang="zh-TW" altLang="en-US" sz="2000" dirty="0"/>
              <a:t>駕駛時檢查目前速度的頻率更高，</a:t>
            </a:r>
            <a:r>
              <a:rPr lang="zh-TW" altLang="en-US" sz="2000" b="1" dirty="0"/>
              <a:t>超速違規更少 </a:t>
            </a:r>
            <a:r>
              <a:rPr lang="en-US" altLang="zh-TW" sz="2000" dirty="0"/>
              <a:t>(Sprenger, 1993)</a:t>
            </a:r>
            <a:r>
              <a:rPr lang="zh-TW" altLang="en-US" sz="2000" dirty="0"/>
              <a:t> ； </a:t>
            </a:r>
            <a:r>
              <a:rPr lang="en-US" altLang="zh-TW" sz="2000" dirty="0"/>
              <a:t>HUD</a:t>
            </a:r>
            <a:r>
              <a:rPr lang="zh-TW" altLang="en-US" sz="2000" dirty="0"/>
              <a:t>給出的警告會讓駕駛員的</a:t>
            </a:r>
            <a:r>
              <a:rPr lang="zh-TW" altLang="en-US" sz="2000" b="1" dirty="0"/>
              <a:t>反應時間更快</a:t>
            </a:r>
            <a:r>
              <a:rPr lang="da-DK" altLang="zh-TW" sz="2000" dirty="0"/>
              <a:t> (Horrey et al., 2003; Kim et al., 2013)</a:t>
            </a:r>
            <a:r>
              <a:rPr lang="zh-TW" altLang="en-US" sz="2000" dirty="0"/>
              <a:t>；</a:t>
            </a:r>
            <a:r>
              <a:rPr lang="en-US" altLang="zh-TW" sz="2000" dirty="0"/>
              <a:t>HUD</a:t>
            </a:r>
            <a:r>
              <a:rPr lang="zh-TW" altLang="en-US" sz="2000" dirty="0"/>
              <a:t>發出的</a:t>
            </a:r>
            <a:r>
              <a:rPr lang="zh-TW" altLang="en-US" sz="2000" b="1" dirty="0"/>
              <a:t>警告更好理解 </a:t>
            </a:r>
            <a:r>
              <a:rPr lang="da-DK" altLang="zh-TW" sz="2000" b="1" dirty="0"/>
              <a:t> </a:t>
            </a:r>
            <a:r>
              <a:rPr lang="da-DK" altLang="zh-TW" sz="2000" dirty="0"/>
              <a:t>(Lorenz et al., 2014)</a:t>
            </a:r>
            <a:endParaRPr lang="nl-NL" altLang="zh-TW" sz="2000" dirty="0"/>
          </a:p>
          <a:p>
            <a:pPr marL="342900" indent="-342900">
              <a:lnSpc>
                <a:spcPct val="150000"/>
              </a:lnSpc>
              <a:buFont typeface="Arial" panose="020B0604020202020204" pitchFamily="34" charset="0"/>
              <a:buChar char="•"/>
            </a:pPr>
            <a:r>
              <a:rPr lang="nl-NL" altLang="zh-TW" sz="2000" dirty="0"/>
              <a:t>Miliˇci´c et al. (2008) and Miliˇci´c (2009) </a:t>
            </a:r>
            <a:r>
              <a:rPr lang="zh-TW" altLang="en-US" sz="2000" dirty="0"/>
              <a:t>的研究表明，與中央訊息顯示器</a:t>
            </a:r>
            <a:r>
              <a:rPr lang="en-US" altLang="zh-TW" sz="2000" dirty="0"/>
              <a:t>(CID)</a:t>
            </a:r>
            <a:r>
              <a:rPr lang="zh-TW" altLang="en-US" sz="2000" dirty="0"/>
              <a:t>相比，</a:t>
            </a:r>
            <a:r>
              <a:rPr lang="en-US" altLang="zh-TW" sz="2000" dirty="0"/>
              <a:t>HUD</a:t>
            </a:r>
            <a:r>
              <a:rPr lang="zh-TW" altLang="en-US" sz="2000" dirty="0"/>
              <a:t>在處理任務時的速度更快，需要的注意力更少、效率更好</a:t>
            </a:r>
            <a:endParaRPr lang="en-US" altLang="zh-TW" sz="2000" dirty="0"/>
          </a:p>
          <a:p>
            <a:pPr marL="342900" indent="-342900">
              <a:lnSpc>
                <a:spcPct val="150000"/>
              </a:lnSpc>
              <a:buFont typeface="Arial" panose="020B0604020202020204" pitchFamily="34" charset="0"/>
              <a:buChar char="•"/>
            </a:pPr>
            <a:r>
              <a:rPr lang="en-US" altLang="zh-TW" sz="2000" dirty="0"/>
              <a:t>Park and </a:t>
            </a:r>
            <a:r>
              <a:rPr lang="en-US" altLang="zh-TW" sz="2000" dirty="0" err="1"/>
              <a:t>Im</a:t>
            </a:r>
            <a:r>
              <a:rPr lang="en-US" altLang="zh-TW" sz="2000" dirty="0"/>
              <a:t> (2020) </a:t>
            </a:r>
            <a:r>
              <a:rPr lang="zh-TW" altLang="en-US" sz="2000" dirty="0"/>
              <a:t>的研究表明，</a:t>
            </a:r>
            <a:r>
              <a:rPr lang="en-US" altLang="zh-TW" sz="2000" dirty="0"/>
              <a:t>HUD</a:t>
            </a:r>
            <a:r>
              <a:rPr lang="zh-TW" altLang="en-US" sz="2000" dirty="0"/>
              <a:t>上的訊息元素數量比位置和排列更容易影響駕駛員的反應時間。在設計</a:t>
            </a:r>
            <a:r>
              <a:rPr lang="en-US" altLang="zh-TW" sz="2000" dirty="0"/>
              <a:t>HUD</a:t>
            </a:r>
            <a:r>
              <a:rPr lang="zh-TW" altLang="en-US" sz="2000" dirty="0"/>
              <a:t>時，建議將顯示器中的訊息元素數量少於</a:t>
            </a:r>
            <a:r>
              <a:rPr lang="en-US" altLang="zh-TW" sz="2000" dirty="0"/>
              <a:t>6</a:t>
            </a:r>
            <a:r>
              <a:rPr lang="zh-TW" altLang="en-US" sz="2000" dirty="0"/>
              <a:t>個，主要訊息應顯示在中心</a:t>
            </a:r>
            <a:endParaRPr lang="en-US" altLang="zh-TW" sz="2000" dirty="0"/>
          </a:p>
          <a:p>
            <a:pPr marL="342900" indent="-342900">
              <a:lnSpc>
                <a:spcPct val="150000"/>
              </a:lnSpc>
              <a:buFont typeface="Arial" panose="020B0604020202020204" pitchFamily="34" charset="0"/>
              <a:buChar char="•"/>
            </a:pPr>
            <a:r>
              <a:rPr lang="zh-TW" altLang="en-US" sz="2000" dirty="0"/>
              <a:t>與低頭顯示器</a:t>
            </a:r>
            <a:r>
              <a:rPr lang="en-US" altLang="zh-TW" sz="2000" dirty="0"/>
              <a:t>(HDD)</a:t>
            </a:r>
            <a:r>
              <a:rPr lang="zh-TW" altLang="en-US" sz="2000" dirty="0"/>
              <a:t>和</a:t>
            </a:r>
            <a:r>
              <a:rPr lang="en-US" altLang="zh-TW" sz="2000" dirty="0"/>
              <a:t>CID</a:t>
            </a:r>
            <a:r>
              <a:rPr lang="zh-TW" altLang="en-US" sz="2000" dirty="0"/>
              <a:t>相比，使用</a:t>
            </a:r>
            <a:r>
              <a:rPr lang="en-US" altLang="zh-TW" sz="2000" dirty="0"/>
              <a:t>HUD</a:t>
            </a:r>
            <a:r>
              <a:rPr lang="zh-TW" altLang="en-US" sz="2000" dirty="0"/>
              <a:t>有正向的影響，例如在</a:t>
            </a:r>
            <a:r>
              <a:rPr lang="zh-TW" altLang="en-US" sz="2000" b="1" dirty="0"/>
              <a:t>改善視線時間</a:t>
            </a:r>
            <a:r>
              <a:rPr lang="en-US" altLang="zh-TW" sz="2000" b="1" dirty="0"/>
              <a:t>(</a:t>
            </a:r>
            <a:r>
              <a:rPr lang="en-US" altLang="zh-TW" sz="2000" dirty="0"/>
              <a:t>Kiefer &amp; </a:t>
            </a:r>
            <a:r>
              <a:rPr lang="en-US" altLang="zh-TW" sz="2000" dirty="0" err="1"/>
              <a:t>Gellatly</a:t>
            </a:r>
            <a:r>
              <a:rPr lang="en-US" altLang="zh-TW" sz="2000" dirty="0"/>
              <a:t>, 1996)</a:t>
            </a:r>
            <a:r>
              <a:rPr lang="zh-TW" altLang="en-US" sz="2000" dirty="0"/>
              <a:t>、</a:t>
            </a:r>
            <a:r>
              <a:rPr lang="zh-TW" altLang="en-US" sz="2000" b="1" dirty="0"/>
              <a:t>更好的狀態感知</a:t>
            </a:r>
            <a:r>
              <a:rPr lang="en-US" altLang="zh-TW" sz="2000" dirty="0"/>
              <a:t>(</a:t>
            </a:r>
            <a:r>
              <a:rPr lang="zh-TW" altLang="en-US" sz="2000" dirty="0"/>
              <a:t>尤其是在部分自動駕駛的時間；</a:t>
            </a:r>
            <a:r>
              <a:rPr lang="da-DK" altLang="zh-TW" sz="2000" dirty="0"/>
              <a:t>Endsley, 1996, Wulf </a:t>
            </a:r>
            <a:r>
              <a:rPr lang="zh-TW" altLang="en-US" sz="2000" dirty="0"/>
              <a:t> </a:t>
            </a:r>
            <a:r>
              <a:rPr lang="da-DK" altLang="zh-TW" sz="2000" dirty="0"/>
              <a:t>et al., 2014)</a:t>
            </a:r>
            <a:r>
              <a:rPr lang="zh-TW" altLang="en-US" sz="2000" dirty="0"/>
              <a:t>、對突發事件所需的</a:t>
            </a:r>
            <a:r>
              <a:rPr lang="zh-TW" altLang="en-US" sz="2000" b="1" dirty="0"/>
              <a:t>反應時間更短</a:t>
            </a:r>
            <a:r>
              <a:rPr lang="da-DK" altLang="zh-TW" sz="2000" dirty="0"/>
              <a:t> (Horrey et al., 2003; Kim et al., 2013)</a:t>
            </a:r>
            <a:r>
              <a:rPr lang="zh-TW" altLang="en-US" sz="2000" dirty="0"/>
              <a:t>、</a:t>
            </a:r>
            <a:r>
              <a:rPr lang="zh-TW" altLang="en-US" sz="2000" b="1" dirty="0"/>
              <a:t>工作量更低</a:t>
            </a:r>
            <a:r>
              <a:rPr lang="zh-TW" altLang="en-US" sz="2000" dirty="0"/>
              <a:t> </a:t>
            </a:r>
            <a:r>
              <a:rPr lang="en-US" altLang="zh-TW" sz="2000" dirty="0"/>
              <a:t>(Park &amp; </a:t>
            </a:r>
            <a:r>
              <a:rPr lang="en-US" altLang="zh-TW" sz="2000" dirty="0" err="1"/>
              <a:t>Im</a:t>
            </a:r>
            <a:r>
              <a:rPr lang="en-US" altLang="zh-TW" sz="2000" dirty="0"/>
              <a:t>, 2021)</a:t>
            </a:r>
            <a:r>
              <a:rPr lang="zh-TW" altLang="en-US" sz="2000" dirty="0"/>
              <a:t>、</a:t>
            </a:r>
            <a:r>
              <a:rPr lang="zh-TW" altLang="en-US" sz="2000" b="1" dirty="0"/>
              <a:t>安全感更高</a:t>
            </a:r>
            <a:r>
              <a:rPr lang="zh-TW" altLang="en-US" sz="2000" dirty="0"/>
              <a:t> </a:t>
            </a:r>
            <a:r>
              <a:rPr lang="fr-FR" altLang="zh-TW" sz="2000" dirty="0"/>
              <a:t>(Aydogdu et al., 2019)</a:t>
            </a:r>
            <a:endParaRPr lang="en-US" altLang="zh-TW" sz="2000" dirty="0"/>
          </a:p>
        </p:txBody>
      </p:sp>
    </p:spTree>
    <p:extLst>
      <p:ext uri="{BB962C8B-B14F-4D97-AF65-F5344CB8AC3E}">
        <p14:creationId xmlns:p14="http://schemas.microsoft.com/office/powerpoint/2010/main" val="202289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研究二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實驗設計</a:t>
            </a:r>
          </a:p>
        </p:txBody>
      </p:sp>
      <p:sp>
        <p:nvSpPr>
          <p:cNvPr id="8" name="文字方塊 7">
            <a:extLst>
              <a:ext uri="{FF2B5EF4-FFF2-40B4-BE49-F238E27FC236}">
                <a16:creationId xmlns:a16="http://schemas.microsoft.com/office/drawing/2014/main" id="{3B1ECABD-31C2-4C89-3065-97AA33D1D036}"/>
              </a:ext>
            </a:extLst>
          </p:cNvPr>
          <p:cNvSpPr txBox="1"/>
          <p:nvPr/>
        </p:nvSpPr>
        <p:spPr>
          <a:xfrm>
            <a:off x="77530" y="923490"/>
            <a:ext cx="1438214" cy="499624"/>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TW" altLang="en-US" sz="2000" dirty="0"/>
              <a:t>依變項 </a:t>
            </a:r>
            <a:r>
              <a:rPr lang="en-US" altLang="zh-TW" sz="2000" dirty="0"/>
              <a:t>:</a:t>
            </a:r>
            <a:endParaRPr lang="zh-TW" altLang="en-US" sz="2000" dirty="0"/>
          </a:p>
        </p:txBody>
      </p:sp>
      <p:graphicFrame>
        <p:nvGraphicFramePr>
          <p:cNvPr id="9" name="表格 7">
            <a:extLst>
              <a:ext uri="{FF2B5EF4-FFF2-40B4-BE49-F238E27FC236}">
                <a16:creationId xmlns:a16="http://schemas.microsoft.com/office/drawing/2014/main" id="{511C5FE9-5BB4-77CA-F2AE-A3F2CE6FAF55}"/>
              </a:ext>
            </a:extLst>
          </p:cNvPr>
          <p:cNvGraphicFramePr>
            <a:graphicFrameLocks noGrp="1"/>
          </p:cNvGraphicFramePr>
          <p:nvPr>
            <p:extLst>
              <p:ext uri="{D42A27DB-BD31-4B8C-83A1-F6EECF244321}">
                <p14:modId xmlns:p14="http://schemas.microsoft.com/office/powerpoint/2010/main" val="1013369102"/>
              </p:ext>
            </p:extLst>
          </p:nvPr>
        </p:nvGraphicFramePr>
        <p:xfrm>
          <a:off x="400987" y="1423114"/>
          <a:ext cx="11390026" cy="3770376"/>
        </p:xfrm>
        <a:graphic>
          <a:graphicData uri="http://schemas.openxmlformats.org/drawingml/2006/table">
            <a:tbl>
              <a:tblPr firstRow="1" bandRow="1">
                <a:tableStyleId>{5940675A-B579-460E-94D1-54222C63F5DA}</a:tableStyleId>
              </a:tblPr>
              <a:tblGrid>
                <a:gridCol w="2237710">
                  <a:extLst>
                    <a:ext uri="{9D8B030D-6E8A-4147-A177-3AD203B41FA5}">
                      <a16:colId xmlns:a16="http://schemas.microsoft.com/office/drawing/2014/main" val="4162908185"/>
                    </a:ext>
                  </a:extLst>
                </a:gridCol>
                <a:gridCol w="9152316">
                  <a:extLst>
                    <a:ext uri="{9D8B030D-6E8A-4147-A177-3AD203B41FA5}">
                      <a16:colId xmlns:a16="http://schemas.microsoft.com/office/drawing/2014/main" val="1731230092"/>
                    </a:ext>
                  </a:extLst>
                </a:gridCol>
              </a:tblGrid>
              <a:tr h="370840">
                <a:tc>
                  <a:txBody>
                    <a:bodyPr/>
                    <a:lstStyle/>
                    <a:p>
                      <a:pPr algn="ctr">
                        <a:lnSpc>
                          <a:spcPct val="100000"/>
                        </a:lnSpc>
                      </a:pPr>
                      <a:r>
                        <a:rPr lang="zh-TW" altLang="en-US" sz="2000" dirty="0"/>
                        <a:t>受測者偏好與體驗</a:t>
                      </a:r>
                    </a:p>
                  </a:txBody>
                  <a:tcPr anchor="ctr">
                    <a:lnL w="12700" cap="flat" cmpd="sng" algn="ctr">
                      <a:noFill/>
                      <a:prstDash val="solid"/>
                      <a:round/>
                      <a:headEnd type="none" w="med" len="med"/>
                      <a:tailEnd type="none" w="med" len="med"/>
                    </a:lnL>
                  </a:tcPr>
                </a:tc>
                <a:tc>
                  <a:txBody>
                    <a:bodyPr/>
                    <a:lstStyle/>
                    <a:p>
                      <a:pPr>
                        <a:lnSpc>
                          <a:spcPct val="150000"/>
                        </a:lnSpc>
                      </a:pPr>
                      <a:r>
                        <a:rPr lang="zh-TW" altLang="en-US" sz="2000" b="1" spc="0" dirty="0"/>
                        <a:t>駕駛員更喜歡哪種顯示方式 </a:t>
                      </a:r>
                      <a:r>
                        <a:rPr lang="en-US" altLang="zh-TW" sz="2000" b="1" spc="0" dirty="0"/>
                        <a:t>? </a:t>
                      </a:r>
                      <a:r>
                        <a:rPr lang="zh-TW" altLang="en-US" sz="2000" b="1" spc="0" dirty="0"/>
                        <a:t>喜歡的原因是什麼 </a:t>
                      </a:r>
                      <a:r>
                        <a:rPr lang="en-US" altLang="zh-TW" sz="2000" b="1" spc="0" dirty="0"/>
                        <a:t>?</a:t>
                      </a:r>
                    </a:p>
                    <a:p>
                      <a:pPr>
                        <a:lnSpc>
                          <a:spcPct val="150000"/>
                        </a:lnSpc>
                      </a:pPr>
                      <a:r>
                        <a:rPr lang="zh-TW" altLang="en-US" sz="2000" b="0" spc="0" dirty="0"/>
                        <a:t>受測者填寫問卷</a:t>
                      </a:r>
                      <a:r>
                        <a:rPr lang="en-US" altLang="zh-TW" sz="2000" b="0" spc="0" dirty="0"/>
                        <a:t>(UEQ-S; </a:t>
                      </a:r>
                      <a:r>
                        <a:rPr lang="en-US" altLang="zh-TW" sz="2000" b="0" spc="0" dirty="0" err="1"/>
                        <a:t>Schrepp</a:t>
                      </a:r>
                      <a:r>
                        <a:rPr lang="en-US" altLang="zh-TW" sz="2000" b="0" spc="0" dirty="0"/>
                        <a:t>, </a:t>
                      </a:r>
                      <a:r>
                        <a:rPr lang="en-US" altLang="zh-TW" sz="2000" b="0" spc="0" dirty="0" err="1"/>
                        <a:t>Hinderks</a:t>
                      </a:r>
                      <a:r>
                        <a:rPr lang="en-US" altLang="zh-TW" sz="2000" b="0" spc="0" dirty="0"/>
                        <a:t> &amp; </a:t>
                      </a:r>
                      <a:r>
                        <a:rPr lang="en-US" altLang="zh-TW" sz="2000" b="0" spc="0" dirty="0" err="1"/>
                        <a:t>Thomaschewski</a:t>
                      </a:r>
                      <a:r>
                        <a:rPr lang="en-US" altLang="zh-TW" sz="2000" b="0" spc="0" dirty="0"/>
                        <a:t>, 2017)</a:t>
                      </a:r>
                      <a:r>
                        <a:rPr lang="zh-TW" altLang="en-US" sz="2000" b="0" spc="0" dirty="0"/>
                        <a:t> </a:t>
                      </a:r>
                      <a:r>
                        <a:rPr lang="en-US" altLang="zh-TW" sz="2000" b="0" spc="0" dirty="0"/>
                        <a:t>:</a:t>
                      </a:r>
                      <a:r>
                        <a:rPr lang="zh-TW" altLang="en-US" sz="2000" b="0" spc="0" dirty="0"/>
                        <a:t> </a:t>
                      </a:r>
                      <a:endParaRPr lang="en-US" altLang="zh-TW" sz="2000" b="0" spc="0" dirty="0"/>
                    </a:p>
                    <a:p>
                      <a:pPr marL="457200" indent="-274638">
                        <a:lnSpc>
                          <a:spcPct val="150000"/>
                        </a:lnSpc>
                        <a:buFont typeface="+mj-lt"/>
                        <a:buAutoNum type="arabicPeriod"/>
                      </a:pPr>
                      <a:r>
                        <a:rPr lang="zh-TW" altLang="en-US" sz="2000" b="0" spc="0" dirty="0"/>
                        <a:t>務實方面 </a:t>
                      </a:r>
                      <a:r>
                        <a:rPr lang="en-US" altLang="zh-TW" sz="2000" b="0" spc="0" dirty="0"/>
                        <a:t>(</a:t>
                      </a:r>
                      <a:r>
                        <a:rPr lang="zh-TW" altLang="en-US" sz="2000" b="0" spc="0" dirty="0"/>
                        <a:t>任務 </a:t>
                      </a:r>
                      <a:r>
                        <a:rPr lang="en-US" altLang="zh-TW" sz="2000" b="0" spc="0" dirty="0"/>
                        <a:t>:</a:t>
                      </a:r>
                      <a:r>
                        <a:rPr lang="zh-TW" altLang="en-US" sz="2000" b="0" spc="0" dirty="0"/>
                        <a:t> 清晰度、效率等</a:t>
                      </a:r>
                      <a:r>
                        <a:rPr lang="en-US" altLang="zh-TW" sz="2000" b="0" spc="0" dirty="0"/>
                        <a:t>)</a:t>
                      </a:r>
                      <a:r>
                        <a:rPr lang="zh-TW" altLang="en-US" sz="2000" b="0" spc="0" dirty="0"/>
                        <a:t>、享樂方面</a:t>
                      </a:r>
                      <a:r>
                        <a:rPr lang="en-US" altLang="zh-TW" sz="2000" b="0" spc="0" dirty="0"/>
                        <a:t>(</a:t>
                      </a:r>
                      <a:r>
                        <a:rPr lang="zh-TW" altLang="en-US" sz="2000" b="0" spc="0" dirty="0"/>
                        <a:t>非任務 </a:t>
                      </a:r>
                      <a:r>
                        <a:rPr lang="en-US" altLang="zh-TW" sz="2000" b="0" spc="0" dirty="0"/>
                        <a:t>: </a:t>
                      </a:r>
                      <a:r>
                        <a:rPr lang="zh-TW" altLang="en-US" sz="2000" b="0" spc="0" dirty="0"/>
                        <a:t>刺激、新穎度</a:t>
                      </a:r>
                      <a:r>
                        <a:rPr lang="en-US" altLang="zh-TW" sz="2000" b="0" spc="0" dirty="0"/>
                        <a:t>)</a:t>
                      </a:r>
                    </a:p>
                    <a:p>
                      <a:pPr marL="457200" indent="-274638">
                        <a:lnSpc>
                          <a:spcPct val="150000"/>
                        </a:lnSpc>
                        <a:buFont typeface="+mj-lt"/>
                        <a:buAutoNum type="arabicPeriod"/>
                      </a:pPr>
                      <a:r>
                        <a:rPr lang="zh-TW" altLang="en-US" sz="2000" b="0" spc="0" dirty="0"/>
                        <a:t>顯示器造成的阻礙和分心 </a:t>
                      </a:r>
                      <a:r>
                        <a:rPr lang="en-US" altLang="zh-TW" sz="2000" b="0" spc="0" dirty="0"/>
                        <a:t>(5</a:t>
                      </a:r>
                      <a:r>
                        <a:rPr lang="zh-TW" altLang="en-US" sz="2000" b="0" spc="0" dirty="0"/>
                        <a:t>點量表</a:t>
                      </a:r>
                      <a:r>
                        <a:rPr lang="en-US" altLang="zh-TW" sz="2000" b="0" spc="0" dirty="0"/>
                        <a:t>)</a:t>
                      </a:r>
                      <a:endParaRPr lang="zh-TW" altLang="en-US" sz="2000" b="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373077379"/>
                  </a:ext>
                </a:extLst>
              </a:tr>
              <a:tr h="370840">
                <a:tc>
                  <a:txBody>
                    <a:bodyPr/>
                    <a:lstStyle/>
                    <a:p>
                      <a:pPr algn="ctr">
                        <a:lnSpc>
                          <a:spcPct val="100000"/>
                        </a:lnSpc>
                      </a:pPr>
                      <a:r>
                        <a:rPr lang="zh-TW" altLang="en-US" sz="2000" dirty="0"/>
                        <a:t>工作量</a:t>
                      </a:r>
                    </a:p>
                  </a:txBody>
                  <a:tcPr anchor="ctr">
                    <a:lnL w="12700" cap="flat" cmpd="sng" algn="ctr">
                      <a:noFill/>
                      <a:prstDash val="solid"/>
                      <a:round/>
                      <a:headEnd type="none" w="med" len="med"/>
                      <a:tailEnd type="none" w="med" len="med"/>
                    </a:lnL>
                  </a:tcPr>
                </a:tc>
                <a:tc>
                  <a:txBody>
                    <a:bodyPr/>
                    <a:lstStyle/>
                    <a:p>
                      <a:pPr marL="352425" indent="-352425">
                        <a:lnSpc>
                          <a:spcPct val="150000"/>
                        </a:lnSpc>
                        <a:buFont typeface="+mj-lt"/>
                        <a:buAutoNum type="arabicPeriod"/>
                      </a:pPr>
                      <a:r>
                        <a:rPr lang="zh-TW" altLang="en-US" sz="2000" dirty="0"/>
                        <a:t>受測者填寫問卷，測量每次駕駛後的工作量</a:t>
                      </a:r>
                      <a:r>
                        <a:rPr lang="en-US" altLang="zh-TW" sz="2000" dirty="0"/>
                        <a:t>(DALI; </a:t>
                      </a:r>
                      <a:r>
                        <a:rPr lang="en-US" altLang="zh-TW" sz="2000" dirty="0" err="1"/>
                        <a:t>Pauzie</a:t>
                      </a:r>
                      <a:r>
                        <a:rPr lang="en-US" altLang="zh-TW" sz="2000" dirty="0"/>
                        <a:t>, 2008)</a:t>
                      </a:r>
                    </a:p>
                    <a:p>
                      <a:pPr marL="352425" indent="-352425">
                        <a:lnSpc>
                          <a:spcPct val="150000"/>
                        </a:lnSpc>
                        <a:buFont typeface="+mj-lt"/>
                        <a:buAutoNum type="arabicPeriod"/>
                      </a:pPr>
                      <a:r>
                        <a:rPr lang="zh-TW" altLang="en-US" sz="2000" dirty="0"/>
                        <a:t>偵測反應任務 </a:t>
                      </a:r>
                      <a:r>
                        <a:rPr lang="en-US" altLang="zh-TW" sz="2000" dirty="0"/>
                        <a:t>:</a:t>
                      </a:r>
                      <a:r>
                        <a:rPr lang="zh-TW" altLang="en-US" sz="2000" dirty="0"/>
                        <a:t> 透過參數的遺漏率及檢測到的視覺目標的反應時間來測量視覺認知干擾的程度</a:t>
                      </a:r>
                      <a:endParaRPr lang="en-US" altLang="zh-TW" sz="2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736932233"/>
                  </a:ext>
                </a:extLst>
              </a:tr>
              <a:tr h="370840">
                <a:tc>
                  <a:txBody>
                    <a:bodyPr/>
                    <a:lstStyle/>
                    <a:p>
                      <a:pPr algn="ctr">
                        <a:lnSpc>
                          <a:spcPct val="100000"/>
                        </a:lnSpc>
                      </a:pPr>
                      <a:r>
                        <a:rPr lang="zh-TW" altLang="en-US" sz="2000" dirty="0"/>
                        <a:t>對</a:t>
                      </a:r>
                      <a:r>
                        <a:rPr lang="en-US" altLang="zh-TW" sz="2000" dirty="0"/>
                        <a:t>DRT</a:t>
                      </a:r>
                      <a:r>
                        <a:rPr lang="zh-TW" altLang="en-US" sz="2000" dirty="0"/>
                        <a:t>的接受度</a:t>
                      </a:r>
                    </a:p>
                  </a:txBody>
                  <a:tcPr anchor="ctr">
                    <a:lnL w="12700" cap="flat" cmpd="sng" algn="ctr">
                      <a:noFill/>
                      <a:prstDash val="solid"/>
                      <a:round/>
                      <a:headEnd type="none" w="med" len="med"/>
                      <a:tailEnd type="none" w="med" len="med"/>
                    </a:lnL>
                  </a:tcPr>
                </a:tc>
                <a:tc>
                  <a:txBody>
                    <a:bodyPr/>
                    <a:lstStyle/>
                    <a:p>
                      <a:pPr>
                        <a:lnSpc>
                          <a:spcPct val="150000"/>
                        </a:lnSpc>
                      </a:pPr>
                      <a:r>
                        <a:rPr lang="zh-TW" altLang="en-US" sz="2000" dirty="0"/>
                        <a:t>問題 </a:t>
                      </a:r>
                      <a:r>
                        <a:rPr lang="en-US" altLang="zh-TW" sz="2000" dirty="0"/>
                        <a:t>: </a:t>
                      </a:r>
                      <a:r>
                        <a:rPr lang="zh-TW" altLang="en-US" sz="2000" dirty="0"/>
                        <a:t>刺激很難被感知到、處理反應任務的愉快程度 </a:t>
                      </a:r>
                      <a:r>
                        <a:rPr lang="en-US" altLang="zh-TW" sz="2000" dirty="0"/>
                        <a:t>(5</a:t>
                      </a:r>
                      <a:r>
                        <a:rPr lang="zh-TW" altLang="en-US" sz="2000" dirty="0"/>
                        <a:t>點量表</a:t>
                      </a:r>
                      <a:r>
                        <a:rPr lang="en-US" altLang="zh-TW" sz="2000" dirty="0"/>
                        <a:t>)</a:t>
                      </a:r>
                      <a:endParaRPr lang="zh-TW" altLang="en-US" sz="2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290294833"/>
                  </a:ext>
                </a:extLst>
              </a:tr>
            </a:tbl>
          </a:graphicData>
        </a:graphic>
      </p:graphicFrame>
    </p:spTree>
    <p:extLst>
      <p:ext uri="{BB962C8B-B14F-4D97-AF65-F5344CB8AC3E}">
        <p14:creationId xmlns:p14="http://schemas.microsoft.com/office/powerpoint/2010/main" val="1838664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研究二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受測者</a:t>
            </a:r>
          </a:p>
        </p:txBody>
      </p:sp>
      <p:sp>
        <p:nvSpPr>
          <p:cNvPr id="3" name="文字方塊 2">
            <a:extLst>
              <a:ext uri="{FF2B5EF4-FFF2-40B4-BE49-F238E27FC236}">
                <a16:creationId xmlns:a16="http://schemas.microsoft.com/office/drawing/2014/main" id="{067AE82B-565E-7469-AF72-7DD2E89BD42B}"/>
              </a:ext>
            </a:extLst>
          </p:cNvPr>
          <p:cNvSpPr txBox="1"/>
          <p:nvPr/>
        </p:nvSpPr>
        <p:spPr>
          <a:xfrm>
            <a:off x="167516" y="861935"/>
            <a:ext cx="11856967" cy="234628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總共</a:t>
            </a:r>
            <a:r>
              <a:rPr lang="en-US" altLang="zh-TW" sz="2000" dirty="0"/>
              <a:t>24</a:t>
            </a:r>
            <a:r>
              <a:rPr lang="zh-TW" altLang="en-US" sz="2000" dirty="0"/>
              <a:t>名受測者</a:t>
            </a:r>
            <a:endParaRPr lang="en-US" altLang="zh-TW" sz="2000" dirty="0"/>
          </a:p>
          <a:p>
            <a:pPr marL="342900" indent="19050">
              <a:lnSpc>
                <a:spcPct val="150000"/>
              </a:lnSpc>
              <a:buFont typeface="Wingdings" panose="05000000000000000000" pitchFamily="2" charset="2"/>
              <a:buChar char="Ø"/>
            </a:pPr>
            <a:r>
              <a:rPr lang="en-US" altLang="zh-TW" sz="2000" dirty="0"/>
              <a:t>16</a:t>
            </a:r>
            <a:r>
              <a:rPr lang="zh-TW" altLang="en-US" sz="2000" dirty="0"/>
              <a:t>名男性、</a:t>
            </a:r>
            <a:r>
              <a:rPr lang="en-US" altLang="zh-TW" sz="2000" dirty="0"/>
              <a:t>8</a:t>
            </a:r>
            <a:r>
              <a:rPr lang="zh-TW" altLang="en-US" sz="2000" dirty="0"/>
              <a:t>名女性</a:t>
            </a:r>
            <a:endParaRPr lang="en-US" altLang="zh-TW" sz="2000" dirty="0"/>
          </a:p>
          <a:p>
            <a:pPr marL="342900" indent="19050">
              <a:lnSpc>
                <a:spcPct val="150000"/>
              </a:lnSpc>
              <a:buFont typeface="Wingdings" panose="05000000000000000000" pitchFamily="2" charset="2"/>
              <a:buChar char="Ø"/>
            </a:pPr>
            <a:r>
              <a:rPr lang="zh-TW" altLang="en-US" sz="2000" dirty="0"/>
              <a:t>平均年齡為</a:t>
            </a:r>
            <a:r>
              <a:rPr lang="en-US" altLang="zh-TW" sz="2000" dirty="0"/>
              <a:t>40.7</a:t>
            </a:r>
            <a:r>
              <a:rPr lang="zh-TW" altLang="en-US" sz="2000" dirty="0"/>
              <a:t>歲 </a:t>
            </a:r>
            <a:r>
              <a:rPr lang="en-US" altLang="zh-TW" sz="2000" dirty="0"/>
              <a:t>(SD=15.3</a:t>
            </a:r>
            <a:r>
              <a:rPr lang="zh-TW" altLang="en-US" sz="2000" dirty="0"/>
              <a:t>；最小</a:t>
            </a:r>
            <a:r>
              <a:rPr lang="en-US" altLang="zh-TW" sz="2000" dirty="0"/>
              <a:t>21</a:t>
            </a:r>
            <a:r>
              <a:rPr lang="zh-TW" altLang="en-US" sz="2000" dirty="0"/>
              <a:t>歲、最大</a:t>
            </a:r>
            <a:r>
              <a:rPr lang="en-US" altLang="zh-TW" sz="2000" dirty="0"/>
              <a:t>70</a:t>
            </a:r>
            <a:r>
              <a:rPr lang="zh-TW" altLang="en-US" sz="2000" dirty="0"/>
              <a:t>歲</a:t>
            </a:r>
            <a:r>
              <a:rPr lang="en-US" altLang="zh-TW" sz="2000" dirty="0"/>
              <a:t>)</a:t>
            </a:r>
          </a:p>
          <a:p>
            <a:pPr marL="342900" indent="19050">
              <a:lnSpc>
                <a:spcPct val="150000"/>
              </a:lnSpc>
              <a:buFont typeface="Wingdings" panose="05000000000000000000" pitchFamily="2" charset="2"/>
              <a:buChar char="Ø"/>
            </a:pPr>
            <a:r>
              <a:rPr lang="zh-TW" altLang="en-US" sz="2000" dirty="0"/>
              <a:t>所有受測者都有使用主動巡航控制 </a:t>
            </a:r>
            <a:r>
              <a:rPr lang="en-US" altLang="zh-TW" sz="2000" dirty="0"/>
              <a:t>(ACC)</a:t>
            </a:r>
            <a:r>
              <a:rPr lang="zh-TW" altLang="en-US" sz="2000" dirty="0"/>
              <a:t>的經驗</a:t>
            </a:r>
            <a:endParaRPr lang="en-US" altLang="zh-TW" sz="2000" dirty="0"/>
          </a:p>
          <a:p>
            <a:pPr marL="342900" indent="19050">
              <a:lnSpc>
                <a:spcPct val="150000"/>
              </a:lnSpc>
              <a:buFont typeface="Wingdings" panose="05000000000000000000" pitchFamily="2" charset="2"/>
              <a:buChar char="Ø"/>
            </a:pPr>
            <a:r>
              <a:rPr lang="zh-TW" altLang="en-US" sz="2000" dirty="0"/>
              <a:t>受測者皆從 </a:t>
            </a:r>
            <a:r>
              <a:rPr lang="en-US" altLang="zh-TW" sz="2000" dirty="0"/>
              <a:t>WIVW GmbH</a:t>
            </a:r>
            <a:r>
              <a:rPr lang="zh-TW" altLang="en-US" sz="2000" dirty="0"/>
              <a:t>的駕駛小組中招募</a:t>
            </a:r>
            <a:endParaRPr lang="en-US" altLang="zh-TW" sz="2000" dirty="0"/>
          </a:p>
        </p:txBody>
      </p:sp>
    </p:spTree>
    <p:extLst>
      <p:ext uri="{BB962C8B-B14F-4D97-AF65-F5344CB8AC3E}">
        <p14:creationId xmlns:p14="http://schemas.microsoft.com/office/powerpoint/2010/main" val="300372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研究二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實驗程序</a:t>
            </a:r>
          </a:p>
        </p:txBody>
      </p:sp>
      <p:sp>
        <p:nvSpPr>
          <p:cNvPr id="3" name="文字方塊 2">
            <a:extLst>
              <a:ext uri="{FF2B5EF4-FFF2-40B4-BE49-F238E27FC236}">
                <a16:creationId xmlns:a16="http://schemas.microsoft.com/office/drawing/2014/main" id="{5E65812D-F1A5-90CE-8533-9E02C4A8D135}"/>
              </a:ext>
            </a:extLst>
          </p:cNvPr>
          <p:cNvSpPr txBox="1"/>
          <p:nvPr/>
        </p:nvSpPr>
        <p:spPr>
          <a:xfrm>
            <a:off x="167516" y="780290"/>
            <a:ext cx="11856967" cy="465460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TW" altLang="en-US" sz="2000" dirty="0"/>
              <a:t>受測者先被告知實驗過程</a:t>
            </a:r>
            <a:r>
              <a:rPr lang="en-US" altLang="zh-TW" sz="2000" dirty="0"/>
              <a:t>(</a:t>
            </a:r>
            <a:r>
              <a:rPr lang="zh-TW" altLang="en-US" sz="2000" dirty="0"/>
              <a:t>實驗約</a:t>
            </a:r>
            <a:r>
              <a:rPr lang="en-US" altLang="zh-TW" sz="2000" dirty="0"/>
              <a:t>2.5</a:t>
            </a:r>
            <a:r>
              <a:rPr lang="zh-TW" altLang="en-US" sz="2000" dirty="0"/>
              <a:t>小時</a:t>
            </a:r>
            <a:r>
              <a:rPr lang="en-US" altLang="zh-TW" sz="2000" dirty="0"/>
              <a:t>)</a:t>
            </a:r>
            <a:r>
              <a:rPr lang="zh-TW" altLang="en-US" sz="2000" dirty="0"/>
              <a:t>，之後填寫同意書</a:t>
            </a:r>
            <a:endParaRPr lang="en-US" altLang="zh-TW" sz="2000" dirty="0"/>
          </a:p>
          <a:p>
            <a:pPr marL="342900" indent="-342900">
              <a:lnSpc>
                <a:spcPct val="150000"/>
              </a:lnSpc>
              <a:buFont typeface="Wingdings" panose="05000000000000000000" pitchFamily="2" charset="2"/>
              <a:buChar char="Ø"/>
            </a:pPr>
            <a:r>
              <a:rPr lang="zh-TW" altLang="en-US" sz="2000" dirty="0"/>
              <a:t>受測者進入道車輛後，調整座椅、後照鏡、係安全帶，並戴上頭戴式</a:t>
            </a:r>
            <a:r>
              <a:rPr lang="en-US" altLang="zh-TW" sz="2000" dirty="0"/>
              <a:t>DRT</a:t>
            </a:r>
            <a:r>
              <a:rPr lang="zh-TW" altLang="en-US" sz="2000" dirty="0"/>
              <a:t>。隨後向受測者說明次要任務的平板</a:t>
            </a:r>
            <a:endParaRPr lang="en-US" altLang="zh-TW" sz="2000" dirty="0"/>
          </a:p>
          <a:p>
            <a:pPr marL="342900" indent="-342900">
              <a:lnSpc>
                <a:spcPct val="150000"/>
              </a:lnSpc>
              <a:buFont typeface="Wingdings" panose="05000000000000000000" pitchFamily="2" charset="2"/>
              <a:buChar char="Ø"/>
            </a:pPr>
            <a:r>
              <a:rPr lang="zh-TW" altLang="en-US" sz="2000" dirty="0"/>
              <a:t>受測者了解後，進行練行</a:t>
            </a:r>
            <a:r>
              <a:rPr lang="en-US" altLang="zh-TW" sz="2000" dirty="0"/>
              <a:t>(</a:t>
            </a:r>
            <a:r>
              <a:rPr lang="zh-TW" altLang="en-US" sz="2000" dirty="0"/>
              <a:t>與基線驅動的路線相同</a:t>
            </a:r>
            <a:r>
              <a:rPr lang="en-US" altLang="zh-TW" sz="2000" dirty="0"/>
              <a:t>)</a:t>
            </a:r>
            <a:r>
              <a:rPr lang="zh-TW" altLang="en-US" sz="2000" dirty="0"/>
              <a:t>，以熟悉</a:t>
            </a:r>
            <a:r>
              <a:rPr lang="en-US" altLang="zh-TW" sz="2000" dirty="0"/>
              <a:t>DRT</a:t>
            </a:r>
            <a:r>
              <a:rPr lang="zh-TW" altLang="en-US" sz="2000" dirty="0"/>
              <a:t>。在進行參考驅動之前，受測者練習了次要任務，其中次要任務為受測者需要手動調整收音機</a:t>
            </a:r>
            <a:r>
              <a:rPr lang="en-US" altLang="zh-TW" sz="2000" dirty="0"/>
              <a:t>(</a:t>
            </a:r>
            <a:r>
              <a:rPr lang="zh-TW" altLang="en-US" sz="2000" dirty="0"/>
              <a:t>位於中央控制台的平板</a:t>
            </a:r>
            <a:r>
              <a:rPr lang="en-US" altLang="zh-TW" sz="2000" dirty="0"/>
              <a:t>)</a:t>
            </a:r>
          </a:p>
          <a:p>
            <a:pPr marL="342900" indent="-342900">
              <a:lnSpc>
                <a:spcPct val="150000"/>
              </a:lnSpc>
              <a:buFont typeface="Wingdings" panose="05000000000000000000" pitchFamily="2" charset="2"/>
              <a:buChar char="Ø"/>
            </a:pPr>
            <a:r>
              <a:rPr lang="zh-TW" altLang="en-US" sz="2000" dirty="0"/>
              <a:t>訓練完畢後就可以開始進行實驗，受測者須在</a:t>
            </a:r>
            <a:r>
              <a:rPr lang="en-US" altLang="zh-TW" sz="2000" dirty="0"/>
              <a:t>“</a:t>
            </a:r>
            <a:r>
              <a:rPr lang="zh-TW" altLang="en-US" sz="2000" dirty="0"/>
              <a:t>導航驅動</a:t>
            </a:r>
            <a:r>
              <a:rPr lang="en-US" altLang="zh-TW" sz="2000" dirty="0"/>
              <a:t>”</a:t>
            </a:r>
            <a:r>
              <a:rPr lang="zh-TW" altLang="en-US" sz="2000" dirty="0"/>
              <a:t>駕駛兩次 </a:t>
            </a:r>
            <a:r>
              <a:rPr lang="en-US" altLang="zh-TW" sz="2000" dirty="0"/>
              <a:t>(HUD</a:t>
            </a:r>
            <a:r>
              <a:rPr lang="zh-TW" altLang="en-US" sz="2000" dirty="0"/>
              <a:t>、</a:t>
            </a:r>
            <a:r>
              <a:rPr lang="en-US" altLang="zh-TW" sz="2000" dirty="0"/>
              <a:t>AR-HUD)</a:t>
            </a:r>
            <a:r>
              <a:rPr lang="zh-TW" altLang="en-US" sz="2000" dirty="0"/>
              <a:t>。每次駕駛完後，受測都要反饋他的們工作量，並填寫問卷</a:t>
            </a:r>
            <a:r>
              <a:rPr lang="en-US" altLang="zh-TW" sz="2000" dirty="0"/>
              <a:t>(</a:t>
            </a:r>
            <a:r>
              <a:rPr lang="zh-TW" altLang="en-US" sz="2000" dirty="0"/>
              <a:t>體驗、工作量</a:t>
            </a:r>
            <a:r>
              <a:rPr lang="en-US" altLang="zh-TW" sz="2000" dirty="0"/>
              <a:t>)</a:t>
            </a:r>
          </a:p>
          <a:p>
            <a:pPr marL="342900" indent="-342900">
              <a:lnSpc>
                <a:spcPct val="150000"/>
              </a:lnSpc>
              <a:buFont typeface="Wingdings" panose="05000000000000000000" pitchFamily="2" charset="2"/>
              <a:buChar char="Ø"/>
            </a:pPr>
            <a:r>
              <a:rPr lang="zh-TW" altLang="en-US" sz="2000" dirty="0"/>
              <a:t>在實驗完兩種</a:t>
            </a:r>
            <a:r>
              <a:rPr lang="en-US" altLang="zh-TW" sz="2000" dirty="0"/>
              <a:t>HMI</a:t>
            </a:r>
            <a:r>
              <a:rPr lang="zh-TW" altLang="en-US" sz="2000" dirty="0"/>
              <a:t>後，受測者再次進行</a:t>
            </a:r>
            <a:r>
              <a:rPr lang="en-US" altLang="zh-TW" sz="2000" dirty="0"/>
              <a:t>”</a:t>
            </a:r>
            <a:r>
              <a:rPr lang="zh-TW" altLang="en-US" sz="2000" dirty="0"/>
              <a:t>基線驅動</a:t>
            </a:r>
            <a:r>
              <a:rPr lang="en-US" altLang="zh-TW" sz="2000" dirty="0"/>
              <a:t>“</a:t>
            </a:r>
            <a:r>
              <a:rPr lang="zh-TW" altLang="en-US" sz="2000" dirty="0"/>
              <a:t>及</a:t>
            </a:r>
            <a:r>
              <a:rPr lang="en-US" altLang="zh-TW" sz="2000" dirty="0"/>
              <a:t>”</a:t>
            </a:r>
            <a:r>
              <a:rPr lang="zh-TW" altLang="en-US" sz="2000" dirty="0"/>
              <a:t>參考驅動</a:t>
            </a:r>
            <a:r>
              <a:rPr lang="en-US" altLang="zh-TW" sz="2000" dirty="0"/>
              <a:t>“</a:t>
            </a:r>
            <a:r>
              <a:rPr lang="zh-TW" altLang="en-US" sz="2000" dirty="0"/>
              <a:t>。</a:t>
            </a:r>
            <a:endParaRPr lang="en-US" altLang="zh-TW" sz="2000" dirty="0"/>
          </a:p>
          <a:p>
            <a:pPr marL="342900" indent="-342900">
              <a:lnSpc>
                <a:spcPct val="150000"/>
              </a:lnSpc>
              <a:buFont typeface="Wingdings" panose="05000000000000000000" pitchFamily="2" charset="2"/>
              <a:buChar char="Ø"/>
            </a:pPr>
            <a:r>
              <a:rPr lang="zh-TW" altLang="en-US" sz="2000" dirty="0"/>
              <a:t>接著再次進行</a:t>
            </a:r>
            <a:r>
              <a:rPr lang="en-US" altLang="zh-TW" sz="2000" dirty="0"/>
              <a:t>”</a:t>
            </a:r>
            <a:r>
              <a:rPr lang="zh-TW" altLang="en-US" sz="2000" dirty="0"/>
              <a:t>導航驅動</a:t>
            </a:r>
            <a:r>
              <a:rPr lang="en-US" altLang="zh-TW" sz="2000" dirty="0"/>
              <a:t>“</a:t>
            </a:r>
            <a:r>
              <a:rPr lang="zh-TW" altLang="en-US" sz="2000" dirty="0"/>
              <a:t>駕駛兩次，並填寫相關問卷。完成後受測者須填寫對</a:t>
            </a:r>
            <a:r>
              <a:rPr lang="en-US" altLang="zh-TW" sz="2000" dirty="0"/>
              <a:t>HMI</a:t>
            </a:r>
            <a:r>
              <a:rPr lang="zh-TW" altLang="en-US" sz="2000" dirty="0"/>
              <a:t>的偏好以及</a:t>
            </a:r>
            <a:r>
              <a:rPr lang="en-US" altLang="zh-TW" sz="2000" dirty="0"/>
              <a:t>DRT</a:t>
            </a:r>
            <a:r>
              <a:rPr lang="zh-TW" altLang="en-US" sz="2000" dirty="0"/>
              <a:t>的反饋問卷。結束後，受測者可獲得禮金</a:t>
            </a:r>
            <a:endParaRPr lang="en-US" altLang="zh-TW" sz="2000" dirty="0"/>
          </a:p>
        </p:txBody>
      </p:sp>
      <p:graphicFrame>
        <p:nvGraphicFramePr>
          <p:cNvPr id="7" name="表格 7">
            <a:extLst>
              <a:ext uri="{FF2B5EF4-FFF2-40B4-BE49-F238E27FC236}">
                <a16:creationId xmlns:a16="http://schemas.microsoft.com/office/drawing/2014/main" id="{905B754A-8168-769B-688E-34A82C1894A9}"/>
              </a:ext>
            </a:extLst>
          </p:cNvPr>
          <p:cNvGraphicFramePr>
            <a:graphicFrameLocks noGrp="1"/>
          </p:cNvGraphicFramePr>
          <p:nvPr>
            <p:extLst>
              <p:ext uri="{D42A27DB-BD31-4B8C-83A1-F6EECF244321}">
                <p14:modId xmlns:p14="http://schemas.microsoft.com/office/powerpoint/2010/main" val="532147295"/>
              </p:ext>
            </p:extLst>
          </p:nvPr>
        </p:nvGraphicFramePr>
        <p:xfrm>
          <a:off x="167515" y="5494820"/>
          <a:ext cx="11856968" cy="1188720"/>
        </p:xfrm>
        <a:graphic>
          <a:graphicData uri="http://schemas.openxmlformats.org/drawingml/2006/table">
            <a:tbl>
              <a:tblPr firstRow="1" bandRow="1">
                <a:tableStyleId>{5940675A-B579-460E-94D1-54222C63F5DA}</a:tableStyleId>
              </a:tblPr>
              <a:tblGrid>
                <a:gridCol w="1393270">
                  <a:extLst>
                    <a:ext uri="{9D8B030D-6E8A-4147-A177-3AD203B41FA5}">
                      <a16:colId xmlns:a16="http://schemas.microsoft.com/office/drawing/2014/main" val="3703279861"/>
                    </a:ext>
                  </a:extLst>
                </a:gridCol>
                <a:gridCol w="10463698">
                  <a:extLst>
                    <a:ext uri="{9D8B030D-6E8A-4147-A177-3AD203B41FA5}">
                      <a16:colId xmlns:a16="http://schemas.microsoft.com/office/drawing/2014/main" val="3677616259"/>
                    </a:ext>
                  </a:extLst>
                </a:gridCol>
              </a:tblGrid>
              <a:tr h="370840">
                <a:tc>
                  <a:txBody>
                    <a:bodyPr/>
                    <a:lstStyle/>
                    <a:p>
                      <a:r>
                        <a:rPr lang="zh-TW" altLang="en-US" sz="2000" dirty="0"/>
                        <a:t>基線驅動</a:t>
                      </a:r>
                    </a:p>
                  </a:txBody>
                  <a:tcPr/>
                </a:tc>
                <a:tc>
                  <a:txBody>
                    <a:bodyPr/>
                    <a:lstStyle/>
                    <a:p>
                      <a:r>
                        <a:rPr lang="zh-TW" altLang="en-US" sz="2000" dirty="0"/>
                        <a:t>介面 </a:t>
                      </a:r>
                      <a:r>
                        <a:rPr lang="en-US" altLang="zh-TW" sz="2000" dirty="0"/>
                        <a:t>:</a:t>
                      </a:r>
                      <a:r>
                        <a:rPr lang="zh-TW" altLang="en-US" sz="2000" dirty="0"/>
                        <a:t> </a:t>
                      </a:r>
                      <a:r>
                        <a:rPr lang="en-US" altLang="zh-TW" sz="2000" dirty="0"/>
                        <a:t>HUD</a:t>
                      </a:r>
                      <a:r>
                        <a:rPr lang="zh-TW" altLang="en-US" sz="2000" dirty="0"/>
                        <a:t> ；受測者在沒有導航的情況下手動駕駛並進行</a:t>
                      </a:r>
                      <a:r>
                        <a:rPr lang="en-US" altLang="zh-TW" sz="2000" dirty="0"/>
                        <a:t>DRT</a:t>
                      </a:r>
                      <a:r>
                        <a:rPr lang="zh-TW" altLang="en-US" sz="2000" dirty="0"/>
                        <a:t>，時間約</a:t>
                      </a:r>
                      <a:r>
                        <a:rPr lang="en-US" altLang="zh-TW" sz="2000" dirty="0"/>
                        <a:t>2</a:t>
                      </a:r>
                      <a:r>
                        <a:rPr lang="zh-TW" altLang="en-US" sz="2000" dirty="0"/>
                        <a:t>分鐘</a:t>
                      </a:r>
                    </a:p>
                  </a:txBody>
                  <a:tcPr/>
                </a:tc>
                <a:extLst>
                  <a:ext uri="{0D108BD9-81ED-4DB2-BD59-A6C34878D82A}">
                    <a16:rowId xmlns:a16="http://schemas.microsoft.com/office/drawing/2014/main" val="1272071663"/>
                  </a:ext>
                </a:extLst>
              </a:tr>
              <a:tr h="370840">
                <a:tc>
                  <a:txBody>
                    <a:bodyPr/>
                    <a:lstStyle/>
                    <a:p>
                      <a:r>
                        <a:rPr lang="zh-TW" altLang="en-US" sz="2000" dirty="0"/>
                        <a:t>參考驅動</a:t>
                      </a:r>
                    </a:p>
                  </a:txBody>
                  <a:tcPr/>
                </a:tc>
                <a:tc>
                  <a:txBody>
                    <a:bodyPr/>
                    <a:lstStyle/>
                    <a:p>
                      <a:r>
                        <a:rPr lang="zh-TW" altLang="en-US" sz="2000" dirty="0"/>
                        <a:t>介面 </a:t>
                      </a:r>
                      <a:r>
                        <a:rPr lang="en-US" altLang="zh-TW" sz="2000" dirty="0"/>
                        <a:t>:</a:t>
                      </a:r>
                      <a:r>
                        <a:rPr lang="zh-TW" altLang="en-US" sz="2000" dirty="0"/>
                        <a:t> </a:t>
                      </a:r>
                      <a:r>
                        <a:rPr lang="en-US" altLang="zh-TW" sz="2000" dirty="0"/>
                        <a:t>HUD</a:t>
                      </a:r>
                      <a:r>
                        <a:rPr lang="zh-TW" altLang="en-US" sz="2000" dirty="0"/>
                        <a:t> ；受測者在沒有導航的情況下手動駕駛並進行</a:t>
                      </a:r>
                      <a:r>
                        <a:rPr lang="en-US" altLang="zh-TW" sz="2000" dirty="0"/>
                        <a:t>DRT</a:t>
                      </a:r>
                      <a:r>
                        <a:rPr lang="zh-TW" altLang="en-US" sz="2000" dirty="0"/>
                        <a:t>、次要任務，時間約</a:t>
                      </a:r>
                      <a:r>
                        <a:rPr lang="en-US" altLang="zh-TW" sz="2000" dirty="0"/>
                        <a:t>2</a:t>
                      </a:r>
                      <a:r>
                        <a:rPr lang="zh-TW" altLang="en-US" sz="2000" dirty="0"/>
                        <a:t>分鐘</a:t>
                      </a:r>
                    </a:p>
                  </a:txBody>
                  <a:tcPr/>
                </a:tc>
                <a:extLst>
                  <a:ext uri="{0D108BD9-81ED-4DB2-BD59-A6C34878D82A}">
                    <a16:rowId xmlns:a16="http://schemas.microsoft.com/office/drawing/2014/main" val="3548151788"/>
                  </a:ext>
                </a:extLst>
              </a:tr>
              <a:tr h="370840">
                <a:tc>
                  <a:txBody>
                    <a:bodyPr/>
                    <a:lstStyle/>
                    <a:p>
                      <a:r>
                        <a:rPr lang="zh-TW" altLang="en-US" sz="2000" dirty="0"/>
                        <a:t>導航驅動</a:t>
                      </a:r>
                    </a:p>
                  </a:txBody>
                  <a:tcPr/>
                </a:tc>
                <a:tc>
                  <a:txBody>
                    <a:bodyPr/>
                    <a:lstStyle/>
                    <a:p>
                      <a:r>
                        <a:rPr lang="zh-TW" altLang="en-US" sz="2000" dirty="0"/>
                        <a:t>介面 </a:t>
                      </a:r>
                      <a:r>
                        <a:rPr lang="en-US" altLang="zh-TW" sz="2000" dirty="0"/>
                        <a:t>:</a:t>
                      </a:r>
                      <a:r>
                        <a:rPr lang="zh-TW" altLang="en-US" sz="2000" dirty="0"/>
                        <a:t> </a:t>
                      </a:r>
                      <a:r>
                        <a:rPr lang="en-US" altLang="zh-TW" sz="2000" dirty="0"/>
                        <a:t>HUD/AR</a:t>
                      </a:r>
                      <a:r>
                        <a:rPr lang="zh-TW" altLang="en-US" sz="2000" dirty="0"/>
                        <a:t> ；受測者按照導航的指示駕駛並進行</a:t>
                      </a:r>
                      <a:r>
                        <a:rPr lang="en-US" altLang="zh-TW" sz="2000" dirty="0"/>
                        <a:t>DRT</a:t>
                      </a:r>
                      <a:r>
                        <a:rPr lang="zh-TW" altLang="en-US" sz="2000" dirty="0"/>
                        <a:t>，每次時間約</a:t>
                      </a:r>
                      <a:r>
                        <a:rPr lang="en-US" altLang="zh-TW" sz="2000" dirty="0"/>
                        <a:t>7</a:t>
                      </a:r>
                      <a:r>
                        <a:rPr lang="zh-TW" altLang="en-US" sz="2000" dirty="0"/>
                        <a:t>分鐘</a:t>
                      </a:r>
                    </a:p>
                  </a:txBody>
                  <a:tcPr/>
                </a:tc>
                <a:extLst>
                  <a:ext uri="{0D108BD9-81ED-4DB2-BD59-A6C34878D82A}">
                    <a16:rowId xmlns:a16="http://schemas.microsoft.com/office/drawing/2014/main" val="1981730822"/>
                  </a:ext>
                </a:extLst>
              </a:tr>
            </a:tbl>
          </a:graphicData>
        </a:graphic>
      </p:graphicFrame>
    </p:spTree>
    <p:extLst>
      <p:ext uri="{BB962C8B-B14F-4D97-AF65-F5344CB8AC3E}">
        <p14:creationId xmlns:p14="http://schemas.microsoft.com/office/powerpoint/2010/main" val="3283541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受測者偏好與體驗</a:t>
            </a:r>
          </a:p>
        </p:txBody>
      </p:sp>
      <p:pic>
        <p:nvPicPr>
          <p:cNvPr id="2" name="圖片 1">
            <a:extLst>
              <a:ext uri="{FF2B5EF4-FFF2-40B4-BE49-F238E27FC236}">
                <a16:creationId xmlns:a16="http://schemas.microsoft.com/office/drawing/2014/main" id="{FB5B52E6-3C0C-7791-9F98-199B139C2490}"/>
              </a:ext>
            </a:extLst>
          </p:cNvPr>
          <p:cNvPicPr>
            <a:picLocks noChangeAspect="1"/>
          </p:cNvPicPr>
          <p:nvPr/>
        </p:nvPicPr>
        <p:blipFill>
          <a:blip r:embed="rId3"/>
          <a:stretch>
            <a:fillRect/>
          </a:stretch>
        </p:blipFill>
        <p:spPr>
          <a:xfrm>
            <a:off x="608036" y="3258867"/>
            <a:ext cx="10975927" cy="3074534"/>
          </a:xfrm>
          <a:prstGeom prst="rect">
            <a:avLst/>
          </a:prstGeom>
        </p:spPr>
      </p:pic>
      <p:sp>
        <p:nvSpPr>
          <p:cNvPr id="7" name="文字方塊 6">
            <a:extLst>
              <a:ext uri="{FF2B5EF4-FFF2-40B4-BE49-F238E27FC236}">
                <a16:creationId xmlns:a16="http://schemas.microsoft.com/office/drawing/2014/main" id="{A4094545-8886-6E09-3B28-7C2D368553BC}"/>
              </a:ext>
            </a:extLst>
          </p:cNvPr>
          <p:cNvSpPr txBox="1"/>
          <p:nvPr/>
        </p:nvSpPr>
        <p:spPr>
          <a:xfrm>
            <a:off x="167516" y="861935"/>
            <a:ext cx="11856967" cy="18846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受測者更喜歡</a:t>
            </a:r>
            <a:r>
              <a:rPr lang="en-US" altLang="zh-TW" sz="2000" dirty="0"/>
              <a:t>AR-HUD</a:t>
            </a:r>
            <a:r>
              <a:rPr lang="zh-TW" altLang="en-US" sz="2000" dirty="0"/>
              <a:t> </a:t>
            </a:r>
            <a:r>
              <a:rPr lang="en-US" altLang="zh-TW" sz="2000" dirty="0"/>
              <a:t>(</a:t>
            </a:r>
            <a:r>
              <a:rPr lang="zh-TW" altLang="en-US" sz="2000" dirty="0"/>
              <a:t>車輛 </a:t>
            </a:r>
            <a:r>
              <a:rPr lang="en-US" altLang="zh-TW" sz="2000" dirty="0"/>
              <a:t>:</a:t>
            </a:r>
            <a:r>
              <a:rPr lang="zh-TW" altLang="en-US" sz="2000" dirty="0"/>
              <a:t> </a:t>
            </a:r>
            <a:r>
              <a:rPr lang="en-US" altLang="zh-TW" sz="2000" dirty="0"/>
              <a:t>Mercedes-Benz S-Class)</a:t>
            </a:r>
          </a:p>
          <a:p>
            <a:pPr marL="342900" indent="-342900">
              <a:lnSpc>
                <a:spcPct val="150000"/>
              </a:lnSpc>
              <a:buFont typeface="Arial" panose="020B0604020202020204" pitchFamily="34" charset="0"/>
              <a:buChar char="•"/>
            </a:pPr>
            <a:r>
              <a:rPr lang="en-US" altLang="zh-TW" sz="2000" dirty="0"/>
              <a:t>HMI</a:t>
            </a:r>
            <a:r>
              <a:rPr lang="zh-TW" altLang="en-US" sz="2000" dirty="0"/>
              <a:t>對受測者體驗有顯著影響 </a:t>
            </a:r>
            <a:r>
              <a:rPr lang="en-US" altLang="zh-TW" sz="2000" dirty="0"/>
              <a:t>(F(1, 22) = 4.99, p &lt;.036)</a:t>
            </a:r>
            <a:r>
              <a:rPr lang="zh-TW" altLang="en-US" sz="2000" dirty="0"/>
              <a:t>，</a:t>
            </a:r>
            <a:r>
              <a:rPr lang="en-US" altLang="zh-TW" sz="2000" dirty="0"/>
              <a:t>AR-HUD</a:t>
            </a:r>
            <a:r>
              <a:rPr lang="zh-TW" altLang="en-US" sz="2000" dirty="0"/>
              <a:t>的體驗明顯較好</a:t>
            </a:r>
            <a:endParaRPr lang="en-US" altLang="zh-TW" sz="2000" dirty="0"/>
          </a:p>
          <a:p>
            <a:pPr marL="342900" indent="19050">
              <a:lnSpc>
                <a:spcPct val="150000"/>
              </a:lnSpc>
              <a:buFont typeface="Wingdings" panose="05000000000000000000" pitchFamily="2" charset="2"/>
              <a:buChar char="Ø"/>
            </a:pPr>
            <a:r>
              <a:rPr lang="zh-TW" altLang="en-US" sz="2000" dirty="0"/>
              <a:t>這是因為享樂品質的關係</a:t>
            </a:r>
            <a:r>
              <a:rPr lang="en-US" altLang="zh-TW" sz="2000" dirty="0"/>
              <a:t>(F(1, 22) = 21.85, p &lt;.001)</a:t>
            </a:r>
          </a:p>
          <a:p>
            <a:pPr marL="342900" indent="19050">
              <a:lnSpc>
                <a:spcPct val="150000"/>
              </a:lnSpc>
              <a:buFont typeface="Wingdings" panose="05000000000000000000" pitchFamily="2" charset="2"/>
              <a:buChar char="Ø"/>
            </a:pPr>
            <a:r>
              <a:rPr lang="zh-TW" altLang="en-US" sz="2000" dirty="0"/>
              <a:t>而務實品質沒有顯著差異</a:t>
            </a:r>
            <a:r>
              <a:rPr lang="en-US" altLang="zh-TW" sz="2000" dirty="0"/>
              <a:t>(F(1, 22) = 0.12</a:t>
            </a:r>
            <a:r>
              <a:rPr lang="zh-TW" altLang="en-US" sz="2000" dirty="0"/>
              <a:t>，</a:t>
            </a:r>
            <a:r>
              <a:rPr lang="en-US" altLang="zh-TW" sz="2000" dirty="0"/>
              <a:t>p =.728)</a:t>
            </a:r>
          </a:p>
        </p:txBody>
      </p:sp>
    </p:spTree>
    <p:extLst>
      <p:ext uri="{BB962C8B-B14F-4D97-AF65-F5344CB8AC3E}">
        <p14:creationId xmlns:p14="http://schemas.microsoft.com/office/powerpoint/2010/main" val="1679458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受測者偏好與體驗</a:t>
            </a:r>
          </a:p>
        </p:txBody>
      </p:sp>
      <p:pic>
        <p:nvPicPr>
          <p:cNvPr id="2" name="圖片 1">
            <a:extLst>
              <a:ext uri="{FF2B5EF4-FFF2-40B4-BE49-F238E27FC236}">
                <a16:creationId xmlns:a16="http://schemas.microsoft.com/office/drawing/2014/main" id="{CBF61842-F50C-A73B-4EFF-2501A8FDB58D}"/>
              </a:ext>
            </a:extLst>
          </p:cNvPr>
          <p:cNvPicPr>
            <a:picLocks noChangeAspect="1"/>
          </p:cNvPicPr>
          <p:nvPr/>
        </p:nvPicPr>
        <p:blipFill>
          <a:blip r:embed="rId3"/>
          <a:stretch>
            <a:fillRect/>
          </a:stretch>
        </p:blipFill>
        <p:spPr>
          <a:xfrm>
            <a:off x="202941" y="3575958"/>
            <a:ext cx="11786118" cy="2514600"/>
          </a:xfrm>
          <a:prstGeom prst="rect">
            <a:avLst/>
          </a:prstGeom>
        </p:spPr>
      </p:pic>
      <p:sp>
        <p:nvSpPr>
          <p:cNvPr id="7" name="文字方塊 6">
            <a:extLst>
              <a:ext uri="{FF2B5EF4-FFF2-40B4-BE49-F238E27FC236}">
                <a16:creationId xmlns:a16="http://schemas.microsoft.com/office/drawing/2014/main" id="{4B3CDAE2-DC63-B220-0B67-C664D2045107}"/>
              </a:ext>
            </a:extLst>
          </p:cNvPr>
          <p:cNvSpPr txBox="1"/>
          <p:nvPr/>
        </p:nvSpPr>
        <p:spPr>
          <a:xfrm>
            <a:off x="167516" y="1334901"/>
            <a:ext cx="11856967" cy="142295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000" dirty="0"/>
              <a:t>HMI</a:t>
            </a:r>
            <a:r>
              <a:rPr lang="zh-TW" altLang="en-US" sz="2000" dirty="0"/>
              <a:t>對於阻礙重要區域有顯著影響（</a:t>
            </a:r>
            <a:r>
              <a:rPr lang="en-US" altLang="zh-TW" sz="2000" dirty="0"/>
              <a:t>F(1, 21) = 5.32, p =.031)</a:t>
            </a:r>
          </a:p>
          <a:p>
            <a:pPr marL="342900" indent="-342900">
              <a:lnSpc>
                <a:spcPct val="150000"/>
              </a:lnSpc>
              <a:buFont typeface="Arial" panose="020B0604020202020204" pitchFamily="34" charset="0"/>
              <a:buChar char="•"/>
            </a:pPr>
            <a:r>
              <a:rPr lang="en-US" altLang="zh-TW" sz="2000" dirty="0"/>
              <a:t>HMI</a:t>
            </a:r>
            <a:r>
              <a:rPr lang="zh-TW" altLang="en-US" sz="2000" dirty="0"/>
              <a:t>對分心有顯著影響（</a:t>
            </a:r>
            <a:r>
              <a:rPr lang="en-US" altLang="zh-TW" sz="2000" dirty="0"/>
              <a:t>F(1, 21) = 5.34, p =.031)</a:t>
            </a:r>
          </a:p>
          <a:p>
            <a:pPr marL="342900" indent="15875">
              <a:lnSpc>
                <a:spcPct val="150000"/>
              </a:lnSpc>
              <a:buFont typeface="Wingdings" panose="05000000000000000000" pitchFamily="2" charset="2"/>
              <a:buChar char="Ø"/>
            </a:pPr>
            <a:r>
              <a:rPr lang="en-US" altLang="zh-TW" sz="2000" dirty="0"/>
              <a:t>HUD</a:t>
            </a:r>
            <a:r>
              <a:rPr lang="zh-TW" altLang="en-US" sz="2000" dirty="0"/>
              <a:t> 既沒有阻擋重要道路也沒有造成分心</a:t>
            </a:r>
            <a:endParaRPr lang="en-US" altLang="zh-TW" sz="2000" dirty="0"/>
          </a:p>
        </p:txBody>
      </p:sp>
    </p:spTree>
    <p:extLst>
      <p:ext uri="{BB962C8B-B14F-4D97-AF65-F5344CB8AC3E}">
        <p14:creationId xmlns:p14="http://schemas.microsoft.com/office/powerpoint/2010/main" val="279495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工作量</a:t>
            </a:r>
          </a:p>
        </p:txBody>
      </p:sp>
      <p:graphicFrame>
        <p:nvGraphicFramePr>
          <p:cNvPr id="8" name="表格 6">
            <a:extLst>
              <a:ext uri="{FF2B5EF4-FFF2-40B4-BE49-F238E27FC236}">
                <a16:creationId xmlns:a16="http://schemas.microsoft.com/office/drawing/2014/main" id="{CADD36C8-8B7A-B234-FF53-F002ED2BF132}"/>
              </a:ext>
            </a:extLst>
          </p:cNvPr>
          <p:cNvGraphicFramePr>
            <a:graphicFrameLocks noGrp="1"/>
          </p:cNvGraphicFramePr>
          <p:nvPr>
            <p:extLst>
              <p:ext uri="{D42A27DB-BD31-4B8C-83A1-F6EECF244321}">
                <p14:modId xmlns:p14="http://schemas.microsoft.com/office/powerpoint/2010/main" val="3715252470"/>
              </p:ext>
            </p:extLst>
          </p:nvPr>
        </p:nvGraphicFramePr>
        <p:xfrm>
          <a:off x="280126" y="810584"/>
          <a:ext cx="10889444" cy="6047415"/>
        </p:xfrm>
        <a:graphic>
          <a:graphicData uri="http://schemas.openxmlformats.org/drawingml/2006/table">
            <a:tbl>
              <a:tblPr firstRow="1" bandRow="1">
                <a:tableStyleId>{5940675A-B579-460E-94D1-54222C63F5DA}</a:tableStyleId>
              </a:tblPr>
              <a:tblGrid>
                <a:gridCol w="8273565">
                  <a:extLst>
                    <a:ext uri="{9D8B030D-6E8A-4147-A177-3AD203B41FA5}">
                      <a16:colId xmlns:a16="http://schemas.microsoft.com/office/drawing/2014/main" val="1697513267"/>
                    </a:ext>
                  </a:extLst>
                </a:gridCol>
                <a:gridCol w="2615879">
                  <a:extLst>
                    <a:ext uri="{9D8B030D-6E8A-4147-A177-3AD203B41FA5}">
                      <a16:colId xmlns:a16="http://schemas.microsoft.com/office/drawing/2014/main" val="4280331296"/>
                    </a:ext>
                  </a:extLst>
                </a:gridCol>
              </a:tblGrid>
              <a:tr h="2015805">
                <a:tc>
                  <a:txBody>
                    <a:bodyPr/>
                    <a:lstStyle/>
                    <a:p>
                      <a:pPr marL="342900" indent="-342900">
                        <a:lnSpc>
                          <a:spcPct val="150000"/>
                        </a:lnSpc>
                        <a:buFont typeface="Arial" panose="020B0604020202020204" pitchFamily="34" charset="0"/>
                        <a:buChar char="•"/>
                      </a:pPr>
                      <a:r>
                        <a:rPr lang="zh-TW" altLang="en-US" sz="1800" b="1" dirty="0"/>
                        <a:t>驅動對主觀工作量有顯著影響（</a:t>
                      </a:r>
                      <a:r>
                        <a:rPr lang="en-US" altLang="zh-TW" sz="1800" b="1" dirty="0"/>
                        <a:t>F(3, 66) = 21.85, p &lt;.001)</a:t>
                      </a:r>
                    </a:p>
                    <a:p>
                      <a:pPr marL="342900" indent="15875">
                        <a:lnSpc>
                          <a:spcPct val="150000"/>
                        </a:lnSpc>
                        <a:buFont typeface="Wingdings" panose="05000000000000000000" pitchFamily="2" charset="2"/>
                        <a:buChar char="Ø"/>
                      </a:pPr>
                      <a:r>
                        <a:rPr lang="zh-TW" altLang="en-US" sz="1800" dirty="0"/>
                        <a:t>事後比較 </a:t>
                      </a:r>
                      <a:r>
                        <a:rPr lang="en-US" altLang="zh-TW" sz="1800" dirty="0"/>
                        <a:t>:</a:t>
                      </a:r>
                      <a:r>
                        <a:rPr lang="zh-TW" altLang="en-US" sz="1800" dirty="0"/>
                        <a:t> 參考驅動 </a:t>
                      </a:r>
                      <a:r>
                        <a:rPr lang="en-US" altLang="zh-TW" sz="1800" dirty="0"/>
                        <a:t>&gt; </a:t>
                      </a:r>
                      <a:r>
                        <a:rPr lang="zh-TW" altLang="en-US" sz="1800" dirty="0"/>
                        <a:t>導航驅動 </a:t>
                      </a:r>
                      <a:r>
                        <a:rPr lang="en-US" altLang="zh-TW" sz="1800" dirty="0"/>
                        <a:t>&gt; </a:t>
                      </a:r>
                      <a:r>
                        <a:rPr lang="zh-TW" altLang="en-US" sz="1800" dirty="0"/>
                        <a:t>基線驅動</a:t>
                      </a:r>
                      <a:endParaRPr lang="en-US" altLang="zh-TW" sz="1800" dirty="0"/>
                    </a:p>
                    <a:p>
                      <a:pPr marL="342900" indent="15875">
                        <a:lnSpc>
                          <a:spcPct val="150000"/>
                        </a:lnSpc>
                        <a:buFont typeface="Wingdings" panose="05000000000000000000" pitchFamily="2" charset="2"/>
                        <a:buChar char="Ø"/>
                      </a:pPr>
                      <a:r>
                        <a:rPr lang="zh-TW" altLang="en-US" sz="1800" dirty="0"/>
                        <a:t>導航驅動中的 </a:t>
                      </a:r>
                      <a:r>
                        <a:rPr lang="en-US" altLang="zh-TW" sz="1800" dirty="0"/>
                        <a:t>HUD</a:t>
                      </a:r>
                      <a:r>
                        <a:rPr lang="zh-TW" altLang="en-US" sz="1800" dirty="0"/>
                        <a:t>與</a:t>
                      </a:r>
                      <a:r>
                        <a:rPr lang="en-US" altLang="zh-TW" sz="1800" dirty="0"/>
                        <a:t>AR-HUD</a:t>
                      </a:r>
                      <a:r>
                        <a:rPr lang="zh-TW" altLang="en-US" sz="1800" dirty="0"/>
                        <a:t>沒有顯著差異</a:t>
                      </a:r>
                      <a:endParaRPr lang="en-US" altLang="zh-TW"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indent="0">
                        <a:lnSpc>
                          <a:spcPct val="150000"/>
                        </a:lnSpc>
                        <a:buFont typeface="Wingdings" panose="05000000000000000000" pitchFamily="2" charset="2"/>
                        <a:buNone/>
                      </a:pP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129643394"/>
                  </a:ext>
                </a:extLst>
              </a:tr>
              <a:tr h="2015805">
                <a:tc>
                  <a:txBody>
                    <a:bodyPr/>
                    <a:lstStyle/>
                    <a:p>
                      <a:pPr marL="342900" indent="-342900">
                        <a:lnSpc>
                          <a:spcPct val="150000"/>
                        </a:lnSpc>
                        <a:buFont typeface="Arial" panose="020B0604020202020204" pitchFamily="34" charset="0"/>
                        <a:buChar char="•"/>
                      </a:pPr>
                      <a:r>
                        <a:rPr lang="en-US" altLang="zh-TW" sz="1800" b="1" dirty="0"/>
                        <a:t>DRT</a:t>
                      </a:r>
                      <a:r>
                        <a:rPr lang="zh-TW" altLang="en-US" sz="1800" b="1" dirty="0"/>
                        <a:t>的遺漏率有顯著差異 </a:t>
                      </a:r>
                      <a:r>
                        <a:rPr lang="en-US" altLang="zh-TW" sz="1800" b="1" dirty="0"/>
                        <a:t>(F(3, 63) = 31.51, p &lt;.001)</a:t>
                      </a:r>
                    </a:p>
                    <a:p>
                      <a:pPr marL="342900" indent="9525">
                        <a:lnSpc>
                          <a:spcPct val="150000"/>
                        </a:lnSpc>
                        <a:buFont typeface="Wingdings" panose="05000000000000000000" pitchFamily="2" charset="2"/>
                        <a:buChar char="Ø"/>
                      </a:pPr>
                      <a:r>
                        <a:rPr lang="zh-TW" altLang="en-US" sz="1800" dirty="0"/>
                        <a:t>事後檢定 </a:t>
                      </a:r>
                      <a:r>
                        <a:rPr lang="en-US" altLang="zh-TW" sz="1800" dirty="0"/>
                        <a:t>:</a:t>
                      </a:r>
                      <a:r>
                        <a:rPr lang="zh-TW" altLang="en-US" sz="1800" dirty="0"/>
                        <a:t> </a:t>
                      </a:r>
                      <a:r>
                        <a:rPr lang="en-US" altLang="zh-TW" sz="1800" dirty="0"/>
                        <a:t>(</a:t>
                      </a:r>
                      <a:r>
                        <a:rPr lang="zh-TW" altLang="en-US" sz="1800" dirty="0"/>
                        <a:t>遺漏率多</a:t>
                      </a:r>
                      <a:r>
                        <a:rPr lang="en-US" altLang="zh-TW" sz="1800" dirty="0"/>
                        <a:t>)</a:t>
                      </a:r>
                      <a:r>
                        <a:rPr lang="zh-TW" altLang="en-US" sz="1800" dirty="0"/>
                        <a:t>參考驅動</a:t>
                      </a:r>
                      <a:r>
                        <a:rPr lang="en-US" altLang="zh-TW" sz="1800" dirty="0"/>
                        <a:t> &gt; </a:t>
                      </a:r>
                      <a:r>
                        <a:rPr lang="zh-TW" altLang="en-US" sz="1800" dirty="0"/>
                        <a:t>導航驅動 </a:t>
                      </a:r>
                      <a:r>
                        <a:rPr lang="en-US" altLang="zh-TW" sz="1800" dirty="0"/>
                        <a:t>&gt;</a:t>
                      </a:r>
                      <a:r>
                        <a:rPr lang="zh-TW" altLang="en-US" sz="1800" dirty="0"/>
                        <a:t> 基線驅動</a:t>
                      </a:r>
                      <a:r>
                        <a:rPr lang="en-US" altLang="zh-TW" sz="1800" dirty="0"/>
                        <a:t>(</a:t>
                      </a:r>
                      <a:r>
                        <a:rPr lang="zh-TW" altLang="en-US" sz="1800" dirty="0"/>
                        <a:t>遺漏率少</a:t>
                      </a:r>
                      <a:r>
                        <a:rPr lang="en-US" altLang="zh-TW" sz="1800" dirty="0"/>
                        <a:t>)</a:t>
                      </a:r>
                    </a:p>
                    <a:p>
                      <a:pPr marL="342900" indent="9525">
                        <a:lnSpc>
                          <a:spcPct val="150000"/>
                        </a:lnSpc>
                        <a:buFont typeface="Wingdings" panose="05000000000000000000" pitchFamily="2" charset="2"/>
                        <a:buChar char="Ø"/>
                      </a:pPr>
                      <a:r>
                        <a:rPr lang="zh-TW" altLang="en-US" sz="1800" dirty="0"/>
                        <a:t>導航驅動的兩個</a:t>
                      </a:r>
                      <a:r>
                        <a:rPr lang="en-US" altLang="zh-TW" sz="1800" dirty="0"/>
                        <a:t>HMI</a:t>
                      </a:r>
                      <a:r>
                        <a:rPr lang="zh-TW" altLang="en-US" sz="1800" dirty="0"/>
                        <a:t>之間沒有差異</a:t>
                      </a:r>
                      <a:endParaRPr lang="en-US" altLang="zh-TW"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indent="0">
                        <a:lnSpc>
                          <a:spcPct val="150000"/>
                        </a:lnSpc>
                        <a:buFont typeface="Wingdings" panose="05000000000000000000" pitchFamily="2" charset="2"/>
                        <a:buNone/>
                      </a:pP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703538872"/>
                  </a:ext>
                </a:extLst>
              </a:tr>
              <a:tr h="2015805">
                <a:tc>
                  <a:txBody>
                    <a:bodyPr/>
                    <a:lstStyle/>
                    <a:p>
                      <a:pPr marL="342900" indent="-342900">
                        <a:lnSpc>
                          <a:spcPct val="150000"/>
                        </a:lnSpc>
                        <a:buFont typeface="Arial" panose="020B0604020202020204" pitchFamily="34" charset="0"/>
                        <a:buChar char="•"/>
                      </a:pPr>
                      <a:r>
                        <a:rPr lang="en-US" altLang="zh-TW" sz="1800" b="1" dirty="0"/>
                        <a:t>DRT</a:t>
                      </a:r>
                      <a:r>
                        <a:rPr lang="zh-TW" altLang="en-US" sz="1800" b="1" dirty="0"/>
                        <a:t>的反應時間有顯著影響 </a:t>
                      </a:r>
                      <a:r>
                        <a:rPr lang="en-US" altLang="zh-TW" sz="1800" b="1" dirty="0"/>
                        <a:t>(F(3, 63) = 42.53, p &lt;.001)</a:t>
                      </a:r>
                    </a:p>
                    <a:p>
                      <a:pPr marL="342900" indent="9525">
                        <a:lnSpc>
                          <a:spcPct val="150000"/>
                        </a:lnSpc>
                        <a:buFont typeface="Wingdings" panose="05000000000000000000" pitchFamily="2" charset="2"/>
                        <a:buChar char="Ø"/>
                      </a:pPr>
                      <a:r>
                        <a:rPr lang="zh-TW" altLang="en-US" sz="1800" dirty="0"/>
                        <a:t>事後檢定 </a:t>
                      </a:r>
                      <a:r>
                        <a:rPr lang="en-US" altLang="zh-TW" sz="1800" dirty="0"/>
                        <a:t>:</a:t>
                      </a:r>
                      <a:r>
                        <a:rPr lang="zh-TW" altLang="en-US" sz="1800" dirty="0"/>
                        <a:t> 參考驅動的反應時間最長</a:t>
                      </a:r>
                      <a:endParaRPr lang="en-US" altLang="zh-TW"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indent="0">
                        <a:lnSpc>
                          <a:spcPct val="150000"/>
                        </a:lnSpc>
                        <a:buFont typeface="Wingdings" panose="05000000000000000000" pitchFamily="2" charset="2"/>
                        <a:buNone/>
                      </a:pPr>
                      <a:endParaRPr lang="en-US" altLang="zh-T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53640084"/>
                  </a:ext>
                </a:extLst>
              </a:tr>
            </a:tbl>
          </a:graphicData>
        </a:graphic>
      </p:graphicFrame>
      <p:pic>
        <p:nvPicPr>
          <p:cNvPr id="9" name="圖片 8">
            <a:extLst>
              <a:ext uri="{FF2B5EF4-FFF2-40B4-BE49-F238E27FC236}">
                <a16:creationId xmlns:a16="http://schemas.microsoft.com/office/drawing/2014/main" id="{CD8F31D9-1E4F-6288-1E87-078C51E823AA}"/>
              </a:ext>
            </a:extLst>
          </p:cNvPr>
          <p:cNvPicPr>
            <a:picLocks noChangeAspect="1"/>
          </p:cNvPicPr>
          <p:nvPr/>
        </p:nvPicPr>
        <p:blipFill rotWithShape="1">
          <a:blip r:embed="rId3"/>
          <a:srcRect l="22061" r="22952" b="48922"/>
          <a:stretch/>
        </p:blipFill>
        <p:spPr>
          <a:xfrm>
            <a:off x="7878718" y="836080"/>
            <a:ext cx="3053442" cy="1926616"/>
          </a:xfrm>
          <a:prstGeom prst="rect">
            <a:avLst/>
          </a:prstGeom>
        </p:spPr>
      </p:pic>
      <p:pic>
        <p:nvPicPr>
          <p:cNvPr id="10" name="圖片 9">
            <a:extLst>
              <a:ext uri="{FF2B5EF4-FFF2-40B4-BE49-F238E27FC236}">
                <a16:creationId xmlns:a16="http://schemas.microsoft.com/office/drawing/2014/main" id="{605733AF-91D9-C671-D27B-4B393556320F}"/>
              </a:ext>
            </a:extLst>
          </p:cNvPr>
          <p:cNvPicPr>
            <a:picLocks noChangeAspect="1"/>
          </p:cNvPicPr>
          <p:nvPr/>
        </p:nvPicPr>
        <p:blipFill rotWithShape="1">
          <a:blip r:embed="rId3"/>
          <a:srcRect t="49817" r="50321"/>
          <a:stretch/>
        </p:blipFill>
        <p:spPr>
          <a:xfrm>
            <a:off x="8232140" y="2835426"/>
            <a:ext cx="2876731" cy="1973850"/>
          </a:xfrm>
          <a:prstGeom prst="rect">
            <a:avLst/>
          </a:prstGeom>
        </p:spPr>
      </p:pic>
      <p:pic>
        <p:nvPicPr>
          <p:cNvPr id="11" name="圖片 10">
            <a:extLst>
              <a:ext uri="{FF2B5EF4-FFF2-40B4-BE49-F238E27FC236}">
                <a16:creationId xmlns:a16="http://schemas.microsoft.com/office/drawing/2014/main" id="{E48F2647-F910-979F-0F0B-A9C2CE4E5C0A}"/>
              </a:ext>
            </a:extLst>
          </p:cNvPr>
          <p:cNvPicPr>
            <a:picLocks noChangeAspect="1"/>
          </p:cNvPicPr>
          <p:nvPr/>
        </p:nvPicPr>
        <p:blipFill rotWithShape="1">
          <a:blip r:embed="rId3"/>
          <a:srcRect l="51420" t="50549"/>
          <a:stretch/>
        </p:blipFill>
        <p:spPr>
          <a:xfrm>
            <a:off x="8232140" y="4882006"/>
            <a:ext cx="2745325" cy="1898176"/>
          </a:xfrm>
          <a:prstGeom prst="rect">
            <a:avLst/>
          </a:prstGeom>
        </p:spPr>
      </p:pic>
    </p:spTree>
    <p:extLst>
      <p:ext uri="{BB962C8B-B14F-4D97-AF65-F5344CB8AC3E}">
        <p14:creationId xmlns:p14="http://schemas.microsoft.com/office/powerpoint/2010/main" val="168698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學習效果</a:t>
            </a:r>
          </a:p>
        </p:txBody>
      </p:sp>
      <p:sp>
        <p:nvSpPr>
          <p:cNvPr id="7" name="文字方塊 6">
            <a:extLst>
              <a:ext uri="{FF2B5EF4-FFF2-40B4-BE49-F238E27FC236}">
                <a16:creationId xmlns:a16="http://schemas.microsoft.com/office/drawing/2014/main" id="{7A48E248-ECFA-B84D-BAB4-A4F60592E7BF}"/>
              </a:ext>
            </a:extLst>
          </p:cNvPr>
          <p:cNvSpPr txBox="1"/>
          <p:nvPr/>
        </p:nvSpPr>
        <p:spPr>
          <a:xfrm>
            <a:off x="335033" y="923490"/>
            <a:ext cx="11856967" cy="18846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重複測量</a:t>
            </a:r>
            <a:r>
              <a:rPr lang="en-US" altLang="zh-TW" sz="2000" dirty="0"/>
              <a:t>DRT</a:t>
            </a:r>
            <a:r>
              <a:rPr lang="zh-TW" altLang="en-US" sz="2000" dirty="0"/>
              <a:t>的遺漏率和</a:t>
            </a:r>
            <a:r>
              <a:rPr lang="en-US" altLang="zh-TW" sz="2000" dirty="0"/>
              <a:t>DRT</a:t>
            </a:r>
            <a:r>
              <a:rPr lang="zh-TW" altLang="en-US" sz="2000" dirty="0"/>
              <a:t>的反應時間來看，並未發現有明顯的學習效果</a:t>
            </a:r>
            <a:endParaRPr lang="en-US" altLang="zh-TW" sz="2000" dirty="0"/>
          </a:p>
          <a:p>
            <a:pPr marL="342900" indent="15875">
              <a:lnSpc>
                <a:spcPct val="150000"/>
              </a:lnSpc>
              <a:buFont typeface="Wingdings" panose="05000000000000000000" pitchFamily="2" charset="2"/>
              <a:buChar char="Ø"/>
            </a:pPr>
            <a:r>
              <a:rPr lang="en-US" altLang="zh-TW" sz="2000" dirty="0"/>
              <a:t>DRT</a:t>
            </a:r>
            <a:r>
              <a:rPr lang="zh-TW" altLang="en-US" sz="2000" dirty="0"/>
              <a:t>的遺漏率 </a:t>
            </a:r>
            <a:r>
              <a:rPr lang="en-US" altLang="zh-TW" sz="2000" dirty="0"/>
              <a:t>: F(2, 36) = 0.74, p =.483</a:t>
            </a:r>
          </a:p>
          <a:p>
            <a:pPr marL="342900" indent="15875">
              <a:lnSpc>
                <a:spcPct val="150000"/>
              </a:lnSpc>
              <a:buFont typeface="Wingdings" panose="05000000000000000000" pitchFamily="2" charset="2"/>
              <a:buChar char="Ø"/>
            </a:pPr>
            <a:r>
              <a:rPr lang="en-US" altLang="zh-TW" sz="2000" dirty="0"/>
              <a:t>DRT</a:t>
            </a:r>
            <a:r>
              <a:rPr lang="zh-TW" altLang="en-US" sz="2000" dirty="0"/>
              <a:t>的反應時間 </a:t>
            </a:r>
            <a:r>
              <a:rPr lang="en-US" altLang="zh-TW" sz="2000" dirty="0"/>
              <a:t>:</a:t>
            </a:r>
            <a:r>
              <a:rPr lang="zh-TW" altLang="en-US" sz="2000" dirty="0"/>
              <a:t> </a:t>
            </a:r>
            <a:r>
              <a:rPr lang="en-US" altLang="zh-TW" sz="2000" dirty="0"/>
              <a:t>F(2, 36) = 2.56, p =.091</a:t>
            </a:r>
          </a:p>
          <a:p>
            <a:pPr marL="261938" indent="-261938">
              <a:lnSpc>
                <a:spcPct val="150000"/>
              </a:lnSpc>
              <a:buFont typeface="Arial" panose="020B0604020202020204" pitchFamily="34" charset="0"/>
              <a:buChar char="•"/>
            </a:pPr>
            <a:r>
              <a:rPr lang="zh-TW" altLang="en-US" sz="2000" dirty="0"/>
              <a:t>重複測量受測者的主觀工作負荷會較低 </a:t>
            </a:r>
            <a:r>
              <a:rPr lang="en-US" altLang="zh-TW" sz="2000" dirty="0"/>
              <a:t>(F(1.55, 34.11) = 35.33, p &lt;.001)</a:t>
            </a:r>
          </a:p>
        </p:txBody>
      </p:sp>
      <p:pic>
        <p:nvPicPr>
          <p:cNvPr id="8" name="圖片 7">
            <a:extLst>
              <a:ext uri="{FF2B5EF4-FFF2-40B4-BE49-F238E27FC236}">
                <a16:creationId xmlns:a16="http://schemas.microsoft.com/office/drawing/2014/main" id="{EEBBF42C-38AA-FAFD-C543-3A1F57902714}"/>
              </a:ext>
            </a:extLst>
          </p:cNvPr>
          <p:cNvPicPr>
            <a:picLocks noChangeAspect="1"/>
          </p:cNvPicPr>
          <p:nvPr/>
        </p:nvPicPr>
        <p:blipFill>
          <a:blip r:embed="rId3"/>
          <a:stretch>
            <a:fillRect/>
          </a:stretch>
        </p:blipFill>
        <p:spPr>
          <a:xfrm>
            <a:off x="3371850" y="3046068"/>
            <a:ext cx="5448300" cy="3637472"/>
          </a:xfrm>
          <a:prstGeom prst="rect">
            <a:avLst/>
          </a:prstGeom>
        </p:spPr>
      </p:pic>
    </p:spTree>
    <p:extLst>
      <p:ext uri="{BB962C8B-B14F-4D97-AF65-F5344CB8AC3E}">
        <p14:creationId xmlns:p14="http://schemas.microsoft.com/office/powerpoint/2010/main" val="4174196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1298561" cy="523220"/>
            </a:xfrm>
            <a:prstGeom prst="rect">
              <a:avLst/>
            </a:prstGeom>
            <a:noFill/>
          </p:spPr>
          <p:txBody>
            <a:bodyPr wrap="none" rtlCol="0">
              <a:spAutoFit/>
            </a:bodyPr>
            <a:lstStyle/>
            <a:p>
              <a:r>
                <a:rPr lang="en-US" altLang="zh-TW" sz="2800" b="1" dirty="0">
                  <a:solidFill>
                    <a:schemeClr val="bg1">
                      <a:lumMod val="95000"/>
                    </a:schemeClr>
                  </a:solidFill>
                </a:rPr>
                <a:t>Result</a:t>
              </a:r>
              <a:endParaRPr lang="zh-TW" altLang="en-US" sz="2800" b="1" dirty="0">
                <a:solidFill>
                  <a:schemeClr val="bg1">
                    <a:lumMod val="95000"/>
                  </a:schemeClr>
                </a:solidFill>
              </a:endParaRPr>
            </a:p>
          </p:txBody>
        </p:sp>
      </p:grpSp>
      <p:sp>
        <p:nvSpPr>
          <p:cNvPr id="3" name="文字方塊 2">
            <a:extLst>
              <a:ext uri="{FF2B5EF4-FFF2-40B4-BE49-F238E27FC236}">
                <a16:creationId xmlns:a16="http://schemas.microsoft.com/office/drawing/2014/main" id="{2244A610-2F1C-2019-25EE-12FB28193D26}"/>
              </a:ext>
            </a:extLst>
          </p:cNvPr>
          <p:cNvSpPr txBox="1"/>
          <p:nvPr/>
        </p:nvSpPr>
        <p:spPr>
          <a:xfrm>
            <a:off x="1748380" y="174460"/>
            <a:ext cx="2286410" cy="400110"/>
          </a:xfrm>
          <a:prstGeom prst="rect">
            <a:avLst/>
          </a:prstGeom>
          <a:noFill/>
        </p:spPr>
        <p:txBody>
          <a:bodyPr wrap="square" rtlCol="0">
            <a:spAutoFit/>
          </a:bodyPr>
          <a:lstStyle/>
          <a:p>
            <a:r>
              <a:rPr lang="zh-TW" altLang="en-US" sz="2000" b="1" dirty="0">
                <a:solidFill>
                  <a:schemeClr val="bg1">
                    <a:lumMod val="95000"/>
                  </a:schemeClr>
                </a:solidFill>
              </a:rPr>
              <a:t>對</a:t>
            </a:r>
            <a:r>
              <a:rPr lang="en-US" altLang="zh-TW" sz="2000" b="1" dirty="0">
                <a:solidFill>
                  <a:schemeClr val="bg1">
                    <a:lumMod val="95000"/>
                  </a:schemeClr>
                </a:solidFill>
              </a:rPr>
              <a:t>DRT</a:t>
            </a:r>
            <a:r>
              <a:rPr lang="zh-TW" altLang="en-US" sz="2000" b="1" dirty="0">
                <a:solidFill>
                  <a:schemeClr val="bg1">
                    <a:lumMod val="95000"/>
                  </a:schemeClr>
                </a:solidFill>
              </a:rPr>
              <a:t>的接受度</a:t>
            </a:r>
          </a:p>
        </p:txBody>
      </p:sp>
      <p:pic>
        <p:nvPicPr>
          <p:cNvPr id="2" name="圖片 1">
            <a:extLst>
              <a:ext uri="{FF2B5EF4-FFF2-40B4-BE49-F238E27FC236}">
                <a16:creationId xmlns:a16="http://schemas.microsoft.com/office/drawing/2014/main" id="{CDB8D505-DCEE-0509-FF60-463541751D40}"/>
              </a:ext>
            </a:extLst>
          </p:cNvPr>
          <p:cNvPicPr>
            <a:picLocks noChangeAspect="1"/>
          </p:cNvPicPr>
          <p:nvPr/>
        </p:nvPicPr>
        <p:blipFill>
          <a:blip r:embed="rId3"/>
          <a:stretch>
            <a:fillRect/>
          </a:stretch>
        </p:blipFill>
        <p:spPr>
          <a:xfrm>
            <a:off x="608036" y="3113995"/>
            <a:ext cx="10975927" cy="3074534"/>
          </a:xfrm>
          <a:prstGeom prst="rect">
            <a:avLst/>
          </a:prstGeom>
        </p:spPr>
      </p:pic>
      <p:sp>
        <p:nvSpPr>
          <p:cNvPr id="7" name="文字方塊 6">
            <a:extLst>
              <a:ext uri="{FF2B5EF4-FFF2-40B4-BE49-F238E27FC236}">
                <a16:creationId xmlns:a16="http://schemas.microsoft.com/office/drawing/2014/main" id="{4BE7A7E4-6D8B-610C-1F09-046E3A6A16AD}"/>
              </a:ext>
            </a:extLst>
          </p:cNvPr>
          <p:cNvSpPr txBox="1"/>
          <p:nvPr/>
        </p:nvSpPr>
        <p:spPr>
          <a:xfrm>
            <a:off x="167517" y="1199821"/>
            <a:ext cx="11856967" cy="9612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有</a:t>
            </a:r>
            <a:r>
              <a:rPr lang="en-US" altLang="zh-TW" sz="2000" dirty="0"/>
              <a:t>7</a:t>
            </a:r>
            <a:r>
              <a:rPr lang="zh-TW" altLang="en-US" sz="2000" dirty="0"/>
              <a:t>名受測者</a:t>
            </a:r>
            <a:r>
              <a:rPr lang="en-US" altLang="zh-TW" sz="2000" dirty="0"/>
              <a:t>(29%)</a:t>
            </a:r>
            <a:r>
              <a:rPr lang="zh-TW" altLang="en-US" sz="2000" dirty="0"/>
              <a:t>表示</a:t>
            </a:r>
            <a:r>
              <a:rPr lang="en-US" altLang="zh-TW" sz="2000" dirty="0"/>
              <a:t>DRT</a:t>
            </a:r>
            <a:r>
              <a:rPr lang="zh-TW" altLang="en-US" sz="2000" dirty="0"/>
              <a:t>不容易被感知</a:t>
            </a:r>
            <a:endParaRPr lang="en-US" altLang="zh-TW" sz="2000" dirty="0"/>
          </a:p>
          <a:p>
            <a:pPr marL="342900" indent="-342900">
              <a:lnSpc>
                <a:spcPct val="150000"/>
              </a:lnSpc>
              <a:buFont typeface="Arial" panose="020B0604020202020204" pitchFamily="34" charset="0"/>
              <a:buChar char="•"/>
            </a:pPr>
            <a:r>
              <a:rPr lang="zh-TW" altLang="en-US" sz="2000" dirty="0"/>
              <a:t>有</a:t>
            </a:r>
            <a:r>
              <a:rPr lang="en-US" altLang="zh-TW" sz="2000" dirty="0"/>
              <a:t>5</a:t>
            </a:r>
            <a:r>
              <a:rPr lang="zh-TW" altLang="en-US" sz="2000" dirty="0"/>
              <a:t>名受測者 </a:t>
            </a:r>
            <a:r>
              <a:rPr lang="en-US" altLang="zh-TW" sz="2000" dirty="0"/>
              <a:t>(21%)</a:t>
            </a:r>
            <a:r>
              <a:rPr lang="zh-TW" altLang="en-US" sz="2000" dirty="0"/>
              <a:t>對</a:t>
            </a:r>
            <a:r>
              <a:rPr lang="en-US" altLang="zh-TW" sz="2000" dirty="0"/>
              <a:t>DRT</a:t>
            </a:r>
            <a:r>
              <a:rPr lang="zh-TW" altLang="en-US" sz="2000" dirty="0"/>
              <a:t>感到不愉快，但所有受測者都願意再次參與類似的實驗</a:t>
            </a:r>
            <a:endParaRPr lang="en-US" altLang="zh-TW" sz="2000" dirty="0"/>
          </a:p>
        </p:txBody>
      </p:sp>
    </p:spTree>
    <p:extLst>
      <p:ext uri="{BB962C8B-B14F-4D97-AF65-F5344CB8AC3E}">
        <p14:creationId xmlns:p14="http://schemas.microsoft.com/office/powerpoint/2010/main" val="4154414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9788E68D-8C86-B6AB-24C8-E665459C739F}"/>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CB54F7E7-816F-8373-CD91-8281AF20862D}"/>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53FA94C-DC95-558D-26C3-BD689BB0CFAE}"/>
                </a:ext>
              </a:extLst>
            </p:cNvPr>
            <p:cNvSpPr txBox="1"/>
            <p:nvPr/>
          </p:nvSpPr>
          <p:spPr>
            <a:xfrm>
              <a:off x="0" y="112905"/>
              <a:ext cx="2100255" cy="523220"/>
            </a:xfrm>
            <a:prstGeom prst="rect">
              <a:avLst/>
            </a:prstGeom>
            <a:noFill/>
          </p:spPr>
          <p:txBody>
            <a:bodyPr wrap="none" rtlCol="0">
              <a:spAutoFit/>
            </a:bodyPr>
            <a:lstStyle/>
            <a:p>
              <a:r>
                <a:rPr lang="en-US" altLang="zh-TW" sz="2800" b="1" dirty="0">
                  <a:solidFill>
                    <a:schemeClr val="bg1">
                      <a:lumMod val="95000"/>
                    </a:schemeClr>
                  </a:solidFill>
                </a:rPr>
                <a:t>Discussion</a:t>
              </a:r>
              <a:endParaRPr lang="zh-TW" altLang="en-US" sz="2800" b="1" dirty="0">
                <a:solidFill>
                  <a:schemeClr val="bg1">
                    <a:lumMod val="95000"/>
                  </a:schemeClr>
                </a:solidFill>
              </a:endParaRPr>
            </a:p>
          </p:txBody>
        </p:sp>
      </p:grpSp>
      <p:sp>
        <p:nvSpPr>
          <p:cNvPr id="7" name="文字方塊 6">
            <a:extLst>
              <a:ext uri="{FF2B5EF4-FFF2-40B4-BE49-F238E27FC236}">
                <a16:creationId xmlns:a16="http://schemas.microsoft.com/office/drawing/2014/main" id="{A5E20F46-9122-40FF-9F4D-8027E89A948B}"/>
              </a:ext>
            </a:extLst>
          </p:cNvPr>
          <p:cNvSpPr txBox="1"/>
          <p:nvPr/>
        </p:nvSpPr>
        <p:spPr>
          <a:xfrm>
            <a:off x="167516" y="749030"/>
            <a:ext cx="11856967" cy="51162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實驗結果表明駕駛員更喜歡</a:t>
            </a:r>
            <a:r>
              <a:rPr lang="en-US" altLang="zh-TW" sz="2000" dirty="0"/>
              <a:t>AR-HUD</a:t>
            </a:r>
            <a:r>
              <a:rPr lang="zh-TW" altLang="en-US" sz="2000" dirty="0"/>
              <a:t>。這主要是因為享樂品質的關係，這與其他研究結果一致</a:t>
            </a:r>
            <a:r>
              <a:rPr lang="da-DK" altLang="zh-TW" sz="2000" dirty="0"/>
              <a:t>(Bark et al., 2014; Medenica et al., 2011)</a:t>
            </a:r>
            <a:r>
              <a:rPr lang="zh-TW" altLang="en-US" sz="2000" dirty="0"/>
              <a:t>。不過有的駕駛員表示，</a:t>
            </a:r>
            <a:r>
              <a:rPr lang="en-US" altLang="zh-TW" sz="2000" dirty="0"/>
              <a:t>AR</a:t>
            </a:r>
            <a:r>
              <a:rPr lang="zh-TW" altLang="en-US" sz="2000" dirty="0"/>
              <a:t>元素可能會阻礙道路的重要區域並分散駕駛員的注意力</a:t>
            </a:r>
            <a:endParaRPr lang="en-US" altLang="zh-TW" sz="2000" dirty="0"/>
          </a:p>
          <a:p>
            <a:pPr marL="342900" indent="-342900">
              <a:lnSpc>
                <a:spcPct val="150000"/>
              </a:lnSpc>
              <a:buFont typeface="Arial" panose="020B0604020202020204" pitchFamily="34" charset="0"/>
              <a:buChar char="•"/>
            </a:pPr>
            <a:r>
              <a:rPr lang="zh-TW" altLang="en-US" sz="2000" dirty="0"/>
              <a:t>在研究一中發現在導航驅動時使用</a:t>
            </a:r>
            <a:r>
              <a:rPr lang="en-US" altLang="zh-TW" sz="2000" dirty="0"/>
              <a:t>AR-HUD</a:t>
            </a:r>
            <a:r>
              <a:rPr lang="zh-TW" altLang="en-US" sz="2000" dirty="0"/>
              <a:t>會造成</a:t>
            </a:r>
            <a:r>
              <a:rPr lang="en-US" altLang="zh-TW" sz="2000" dirty="0"/>
              <a:t>DRT</a:t>
            </a:r>
            <a:r>
              <a:rPr lang="zh-TW" altLang="en-US" sz="2000" dirty="0"/>
              <a:t>的失誤更多，目前導致的原因不清楚，不過可能的解釋是</a:t>
            </a:r>
            <a:r>
              <a:rPr lang="en-US" altLang="zh-TW" sz="2000" dirty="0"/>
              <a:t>AR</a:t>
            </a:r>
            <a:r>
              <a:rPr lang="zh-TW" altLang="en-US" sz="2000" dirty="0"/>
              <a:t>元素 </a:t>
            </a:r>
            <a:r>
              <a:rPr lang="en-US" altLang="zh-TW" sz="2000" dirty="0"/>
              <a:t>(1)</a:t>
            </a:r>
            <a:r>
              <a:rPr lang="zh-TW" altLang="en-US" sz="2000" dirty="0"/>
              <a:t>會直接吸引注意力 或</a:t>
            </a:r>
            <a:r>
              <a:rPr lang="en-US" altLang="zh-TW" sz="2000" dirty="0"/>
              <a:t>/</a:t>
            </a:r>
            <a:r>
              <a:rPr lang="zh-TW" altLang="en-US" sz="2000" dirty="0"/>
              <a:t>和 </a:t>
            </a:r>
            <a:r>
              <a:rPr lang="en-US" altLang="zh-TW" sz="2000" dirty="0"/>
              <a:t>(2)</a:t>
            </a:r>
            <a:r>
              <a:rPr lang="zh-TW" altLang="en-US" sz="2000" dirty="0"/>
              <a:t> 阻礙道路的重要區域，這反過來導致駕駛員需要更注意駕駛環境</a:t>
            </a:r>
            <a:endParaRPr lang="en-US" altLang="zh-TW" sz="2000" dirty="0"/>
          </a:p>
          <a:p>
            <a:pPr marL="342900" indent="-342900">
              <a:lnSpc>
                <a:spcPct val="150000"/>
              </a:lnSpc>
              <a:buFont typeface="Arial" panose="020B0604020202020204" pitchFamily="34" charset="0"/>
              <a:buChar char="•"/>
            </a:pPr>
            <a:r>
              <a:rPr lang="zh-TW" altLang="en-US" sz="2000" dirty="0"/>
              <a:t>雖然</a:t>
            </a:r>
            <a:r>
              <a:rPr lang="en-US" altLang="zh-TW" sz="2000" dirty="0"/>
              <a:t>AR-HUD</a:t>
            </a:r>
            <a:r>
              <a:rPr lang="zh-TW" altLang="en-US" sz="2000" dirty="0"/>
              <a:t>造成</a:t>
            </a:r>
            <a:r>
              <a:rPr lang="en-US" altLang="zh-TW" sz="2000" dirty="0"/>
              <a:t>DRT</a:t>
            </a:r>
            <a:r>
              <a:rPr lang="zh-TW" altLang="en-US" sz="2000" dirty="0"/>
              <a:t>的遺漏率多，這表明工作量大。但這也說明了由於</a:t>
            </a:r>
            <a:r>
              <a:rPr lang="en-US" altLang="zh-TW" sz="2000" dirty="0"/>
              <a:t>AR-HUD</a:t>
            </a:r>
            <a:r>
              <a:rPr lang="zh-TW" altLang="en-US" sz="2000" dirty="0"/>
              <a:t>較晚開始提示，所以沒有駕駛員在</a:t>
            </a:r>
            <a:r>
              <a:rPr lang="en-US" altLang="zh-TW" sz="2000" dirty="0"/>
              <a:t>AR-HUD</a:t>
            </a:r>
            <a:r>
              <a:rPr lang="zh-TW" altLang="en-US" sz="2000" dirty="0"/>
              <a:t>條件下做出錯誤的轉向決定</a:t>
            </a:r>
            <a:endParaRPr lang="en-US" altLang="zh-TW" sz="2000" dirty="0"/>
          </a:p>
          <a:p>
            <a:pPr marL="342900" indent="-342900">
              <a:lnSpc>
                <a:spcPct val="150000"/>
              </a:lnSpc>
              <a:buFont typeface="Arial" panose="020B0604020202020204" pitchFamily="34" charset="0"/>
              <a:buChar char="•"/>
            </a:pPr>
            <a:r>
              <a:rPr lang="en-US" altLang="zh-TW" sz="2000" dirty="0"/>
              <a:t>DRT</a:t>
            </a:r>
            <a:r>
              <a:rPr lang="zh-TW" altLang="en-US" sz="2000" dirty="0"/>
              <a:t>衡量</a:t>
            </a:r>
            <a:r>
              <a:rPr lang="en-US" altLang="zh-TW" sz="2000" dirty="0"/>
              <a:t>HUD</a:t>
            </a:r>
            <a:r>
              <a:rPr lang="zh-TW" altLang="en-US" sz="2000" dirty="0"/>
              <a:t>是有效的，可以在駕駛員駕駛時以客觀的方式持續測輛</a:t>
            </a:r>
            <a:r>
              <a:rPr lang="en-US" altLang="zh-TW" sz="2000" dirty="0"/>
              <a:t>HUD</a:t>
            </a:r>
            <a:r>
              <a:rPr lang="zh-TW" altLang="en-US" sz="2000" dirty="0"/>
              <a:t>對工作量和注意力分散的潛在負面影響。藉此，人因專家就可以向開發人員提供</a:t>
            </a:r>
            <a:r>
              <a:rPr lang="en-US" altLang="zh-TW" sz="2000" dirty="0"/>
              <a:t>AR-HUD</a:t>
            </a:r>
            <a:r>
              <a:rPr lang="zh-TW" altLang="en-US" sz="2000" dirty="0"/>
              <a:t>設計的指導和建議 </a:t>
            </a:r>
            <a:r>
              <a:rPr lang="en-US" altLang="zh-TW" sz="2000" dirty="0"/>
              <a:t>(ex.</a:t>
            </a:r>
            <a:r>
              <a:rPr lang="zh-TW" altLang="en-US" sz="2000" dirty="0"/>
              <a:t> 元素的數量、顏色、大小、動態、顯示持續時間</a:t>
            </a:r>
            <a:r>
              <a:rPr lang="en-US" altLang="zh-TW" sz="2000" dirty="0"/>
              <a:t>….</a:t>
            </a:r>
            <a:r>
              <a:rPr lang="zh-TW" altLang="en-US" sz="2000" dirty="0"/>
              <a:t>等</a:t>
            </a:r>
            <a:r>
              <a:rPr lang="en-US" altLang="zh-TW" sz="2000" dirty="0"/>
              <a:t>)</a:t>
            </a:r>
          </a:p>
        </p:txBody>
      </p:sp>
    </p:spTree>
    <p:extLst>
      <p:ext uri="{BB962C8B-B14F-4D97-AF65-F5344CB8AC3E}">
        <p14:creationId xmlns:p14="http://schemas.microsoft.com/office/powerpoint/2010/main" val="3071187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 圖案 4">
            <a:extLst>
              <a:ext uri="{FF2B5EF4-FFF2-40B4-BE49-F238E27FC236}">
                <a16:creationId xmlns:a16="http://schemas.microsoft.com/office/drawing/2014/main" id="{085788E4-AAD9-62FD-26EB-6425D31D0797}"/>
              </a:ext>
            </a:extLst>
          </p:cNvPr>
          <p:cNvSpPr/>
          <p:nvPr/>
        </p:nvSpPr>
        <p:spPr>
          <a:xfrm rot="5400000" flipH="1" flipV="1">
            <a:off x="10207559" y="4990290"/>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L 圖案 5">
            <a:extLst>
              <a:ext uri="{FF2B5EF4-FFF2-40B4-BE49-F238E27FC236}">
                <a16:creationId xmlns:a16="http://schemas.microsoft.com/office/drawing/2014/main" id="{F9AA07FA-1493-52CF-1D1B-2A5BD514891B}"/>
              </a:ext>
            </a:extLst>
          </p:cNvPr>
          <p:cNvSpPr/>
          <p:nvPr/>
        </p:nvSpPr>
        <p:spPr>
          <a:xfrm rot="16200000" flipV="1">
            <a:off x="671209" y="4990290"/>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L 圖案 3">
            <a:extLst>
              <a:ext uri="{FF2B5EF4-FFF2-40B4-BE49-F238E27FC236}">
                <a16:creationId xmlns:a16="http://schemas.microsoft.com/office/drawing/2014/main" id="{3FB60EE0-90D4-BC83-2812-7AFD51B7138B}"/>
              </a:ext>
            </a:extLst>
          </p:cNvPr>
          <p:cNvSpPr/>
          <p:nvPr/>
        </p:nvSpPr>
        <p:spPr>
          <a:xfrm rot="5400000">
            <a:off x="671209" y="77821"/>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L 圖案 6">
            <a:extLst>
              <a:ext uri="{FF2B5EF4-FFF2-40B4-BE49-F238E27FC236}">
                <a16:creationId xmlns:a16="http://schemas.microsoft.com/office/drawing/2014/main" id="{5C14A82B-6D2B-A5E3-EA23-26A7DF952492}"/>
              </a:ext>
            </a:extLst>
          </p:cNvPr>
          <p:cNvSpPr/>
          <p:nvPr/>
        </p:nvSpPr>
        <p:spPr>
          <a:xfrm rot="16200000" flipH="1">
            <a:off x="10207559" y="77821"/>
            <a:ext cx="1313234" cy="1789889"/>
          </a:xfrm>
          <a:prstGeom prst="corner">
            <a:avLst>
              <a:gd name="adj1" fmla="val 23812"/>
              <a:gd name="adj2" fmla="val 2154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CFC5FC9D-870F-2463-DCDE-75A089E1ABE4}"/>
              </a:ext>
            </a:extLst>
          </p:cNvPr>
          <p:cNvSpPr txBox="1"/>
          <p:nvPr/>
        </p:nvSpPr>
        <p:spPr>
          <a:xfrm>
            <a:off x="468283" y="2894078"/>
            <a:ext cx="11255433" cy="1069845"/>
          </a:xfrm>
          <a:prstGeom prst="rect">
            <a:avLst/>
          </a:prstGeom>
          <a:noFill/>
        </p:spPr>
        <p:txBody>
          <a:bodyPr wrap="square">
            <a:spAutoFit/>
          </a:bodyPr>
          <a:lstStyle/>
          <a:p>
            <a:pPr algn="ctr">
              <a:lnSpc>
                <a:spcPct val="150000"/>
              </a:lnSpc>
            </a:pPr>
            <a:r>
              <a:rPr lang="en-US" altLang="zh-TW" sz="4800" b="1" dirty="0"/>
              <a:t>Thank you</a:t>
            </a:r>
            <a:endParaRPr lang="zh-TW" altLang="en-US" sz="4800" b="1" dirty="0"/>
          </a:p>
        </p:txBody>
      </p:sp>
    </p:spTree>
    <p:extLst>
      <p:ext uri="{BB962C8B-B14F-4D97-AF65-F5344CB8AC3E}">
        <p14:creationId xmlns:p14="http://schemas.microsoft.com/office/powerpoint/2010/main" val="271428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2BCFE95D-79DF-D155-4880-31781CEECD81}"/>
              </a:ext>
            </a:extLst>
          </p:cNvPr>
          <p:cNvGrpSpPr/>
          <p:nvPr/>
        </p:nvGrpSpPr>
        <p:grpSpPr>
          <a:xfrm>
            <a:off x="-1" y="0"/>
            <a:ext cx="12192002" cy="749030"/>
            <a:chOff x="-1" y="0"/>
            <a:chExt cx="12192002" cy="749030"/>
          </a:xfrm>
        </p:grpSpPr>
        <p:sp>
          <p:nvSpPr>
            <p:cNvPr id="4" name="矩形 3">
              <a:extLst>
                <a:ext uri="{FF2B5EF4-FFF2-40B4-BE49-F238E27FC236}">
                  <a16:creationId xmlns:a16="http://schemas.microsoft.com/office/drawing/2014/main" id="{216CDDBD-E0ED-8571-BB4A-280CA18E39B0}"/>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D6EA3E-508F-075D-1E4B-5EE8783D4AC9}"/>
                </a:ext>
              </a:extLst>
            </p:cNvPr>
            <p:cNvSpPr txBox="1"/>
            <p:nvPr/>
          </p:nvSpPr>
          <p:spPr>
            <a:xfrm>
              <a:off x="0" y="112905"/>
              <a:ext cx="2452787" cy="523220"/>
            </a:xfrm>
            <a:prstGeom prst="rect">
              <a:avLst/>
            </a:prstGeom>
            <a:noFill/>
          </p:spPr>
          <p:txBody>
            <a:bodyPr wrap="none" rtlCol="0">
              <a:spAutoFit/>
            </a:bodyPr>
            <a:lstStyle/>
            <a:p>
              <a:r>
                <a:rPr lang="en-US" altLang="zh-TW" sz="2800" b="1" dirty="0">
                  <a:solidFill>
                    <a:schemeClr val="bg1">
                      <a:lumMod val="95000"/>
                    </a:schemeClr>
                  </a:solidFill>
                </a:rPr>
                <a:t>Introduction</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61307D9F-12B4-E761-7D93-90C5BC3EDC80}"/>
              </a:ext>
            </a:extLst>
          </p:cNvPr>
          <p:cNvSpPr txBox="1"/>
          <p:nvPr/>
        </p:nvSpPr>
        <p:spPr>
          <a:xfrm>
            <a:off x="2532150" y="174459"/>
            <a:ext cx="8946835" cy="400110"/>
          </a:xfrm>
          <a:prstGeom prst="rect">
            <a:avLst/>
          </a:prstGeom>
          <a:noFill/>
        </p:spPr>
        <p:txBody>
          <a:bodyPr wrap="square" rtlCol="0">
            <a:spAutoFit/>
          </a:bodyPr>
          <a:lstStyle/>
          <a:p>
            <a:r>
              <a:rPr lang="zh-TW" altLang="en-US" sz="2000" b="1" dirty="0">
                <a:solidFill>
                  <a:schemeClr val="accent4">
                    <a:lumMod val="20000"/>
                    <a:lumOff val="80000"/>
                  </a:schemeClr>
                </a:solidFill>
              </a:rPr>
              <a:t>抬頭顯示器</a:t>
            </a:r>
            <a:r>
              <a:rPr lang="en-US" altLang="zh-TW" sz="2000" b="1" dirty="0">
                <a:solidFill>
                  <a:schemeClr val="accent4">
                    <a:lumMod val="20000"/>
                    <a:lumOff val="80000"/>
                  </a:schemeClr>
                </a:solidFill>
              </a:rPr>
              <a:t>(HUD)</a:t>
            </a:r>
            <a:r>
              <a:rPr lang="zh-TW" altLang="en-US" sz="2000" b="1" dirty="0">
                <a:solidFill>
                  <a:schemeClr val="accent4">
                    <a:lumMod val="20000"/>
                    <a:lumOff val="80000"/>
                  </a:schemeClr>
                </a:solidFill>
              </a:rPr>
              <a:t>和擴增實境抬頭顯示器</a:t>
            </a:r>
            <a:r>
              <a:rPr lang="en-US" altLang="zh-TW" sz="2000" b="1" dirty="0">
                <a:solidFill>
                  <a:schemeClr val="accent4">
                    <a:lumMod val="20000"/>
                    <a:lumOff val="80000"/>
                  </a:schemeClr>
                </a:solidFill>
              </a:rPr>
              <a:t>(AR-HUD)</a:t>
            </a:r>
            <a:r>
              <a:rPr lang="zh-TW" altLang="en-US" sz="2000" b="1" dirty="0">
                <a:solidFill>
                  <a:schemeClr val="accent4">
                    <a:lumMod val="20000"/>
                    <a:lumOff val="80000"/>
                  </a:schemeClr>
                </a:solidFill>
              </a:rPr>
              <a:t>的優缺點</a:t>
            </a:r>
          </a:p>
        </p:txBody>
      </p:sp>
      <p:sp>
        <p:nvSpPr>
          <p:cNvPr id="3" name="文字方塊 2">
            <a:extLst>
              <a:ext uri="{FF2B5EF4-FFF2-40B4-BE49-F238E27FC236}">
                <a16:creationId xmlns:a16="http://schemas.microsoft.com/office/drawing/2014/main" id="{A8282C1D-2BD6-9004-5459-997BD55EFBCB}"/>
              </a:ext>
            </a:extLst>
          </p:cNvPr>
          <p:cNvSpPr txBox="1"/>
          <p:nvPr/>
        </p:nvSpPr>
        <p:spPr>
          <a:xfrm>
            <a:off x="187254" y="749028"/>
            <a:ext cx="11817492" cy="603960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目前更好顯示</a:t>
            </a:r>
            <a:r>
              <a:rPr lang="en-US" altLang="zh-TW" sz="2000" dirty="0"/>
              <a:t>HMI</a:t>
            </a:r>
            <a:r>
              <a:rPr lang="zh-TW" altLang="en-US" sz="2000" dirty="0"/>
              <a:t>的新技術是包含</a:t>
            </a:r>
            <a:r>
              <a:rPr lang="en-US" altLang="zh-TW" sz="2000" dirty="0"/>
              <a:t>AR</a:t>
            </a:r>
            <a:r>
              <a:rPr lang="zh-TW" altLang="en-US" sz="2000" dirty="0"/>
              <a:t>元素的</a:t>
            </a:r>
            <a:r>
              <a:rPr lang="en-US" altLang="zh-TW" sz="2000" dirty="0"/>
              <a:t>HUD</a:t>
            </a:r>
          </a:p>
          <a:p>
            <a:pPr marL="342900" indent="-342900">
              <a:lnSpc>
                <a:spcPct val="150000"/>
              </a:lnSpc>
              <a:buFont typeface="Arial" panose="020B0604020202020204" pitchFamily="34" charset="0"/>
              <a:buChar char="•"/>
            </a:pPr>
            <a:r>
              <a:rPr lang="en-US" altLang="zh-TW" sz="2000" dirty="0"/>
              <a:t>AR-HUD</a:t>
            </a:r>
            <a:r>
              <a:rPr lang="zh-TW" altLang="en-US" sz="2000" dirty="0"/>
              <a:t>的優勢在於可以直接在駕駛員的視線中顯示訊息，直接將顯示的訊息和真實駕駛環境中的相關物件建立直接關係。透過這種方式，可以給出導航指令、顯使高級駕駛輔助系統</a:t>
            </a:r>
            <a:r>
              <a:rPr lang="en-US" altLang="zh-TW" sz="2000" dirty="0"/>
              <a:t>(ADAS)</a:t>
            </a:r>
            <a:r>
              <a:rPr lang="zh-TW" altLang="en-US" sz="2000" dirty="0"/>
              <a:t>訊息並觸發警告</a:t>
            </a:r>
            <a:r>
              <a:rPr lang="en-US" altLang="zh-TW" sz="2000" dirty="0"/>
              <a:t>(ex.</a:t>
            </a:r>
            <a:r>
              <a:rPr lang="zh-TW" altLang="en-US" sz="2000" dirty="0"/>
              <a:t>道路上的行任</a:t>
            </a:r>
            <a:r>
              <a:rPr lang="en-US" altLang="zh-TW" sz="2000" dirty="0"/>
              <a:t>) (Gabbard et al., 2014)</a:t>
            </a:r>
          </a:p>
          <a:p>
            <a:pPr marL="342900" indent="-342900">
              <a:lnSpc>
                <a:spcPct val="150000"/>
              </a:lnSpc>
              <a:buFont typeface="Arial" panose="020B0604020202020204" pitchFamily="34" charset="0"/>
              <a:buChar char="•"/>
            </a:pPr>
            <a:r>
              <a:rPr lang="zh-TW" altLang="en-US" sz="2000" dirty="0"/>
              <a:t>幾項研究表明</a:t>
            </a:r>
            <a:r>
              <a:rPr lang="en-US" altLang="zh-TW" sz="2000" dirty="0"/>
              <a:t>AR</a:t>
            </a:r>
            <a:r>
              <a:rPr lang="zh-TW" altLang="en-US" sz="2000" dirty="0"/>
              <a:t>元素的導航系統的效果，結果表明，駕駛員更喜歡</a:t>
            </a:r>
            <a:r>
              <a:rPr lang="en-US" altLang="zh-TW" sz="2000" dirty="0"/>
              <a:t>AR</a:t>
            </a:r>
            <a:r>
              <a:rPr lang="zh-TW" altLang="en-US" sz="2000" dirty="0"/>
              <a:t>元素，因為有助於</a:t>
            </a:r>
            <a:r>
              <a:rPr lang="zh-TW" altLang="en-US" sz="2000" b="1" dirty="0"/>
              <a:t>減少工作量</a:t>
            </a:r>
            <a:r>
              <a:rPr lang="da-DK" altLang="zh-TW" sz="2000" dirty="0"/>
              <a:t>(Bark et al., 2014; Bauerfeind et al., 2019; Bauerfeind et al., 2021; Medenica et al., 2011)</a:t>
            </a:r>
            <a:r>
              <a:rPr lang="zh-TW" altLang="en-US" sz="2000" dirty="0"/>
              <a:t>、</a:t>
            </a:r>
            <a:r>
              <a:rPr lang="zh-TW" altLang="en-US" sz="2000" b="1" dirty="0"/>
              <a:t>減少導航錯誤</a:t>
            </a:r>
            <a:r>
              <a:rPr lang="en-US" altLang="zh-TW" sz="2000" dirty="0"/>
              <a:t>(</a:t>
            </a:r>
            <a:r>
              <a:rPr lang="en-US" altLang="zh-TW" sz="2000" dirty="0" err="1"/>
              <a:t>Bauerfeind</a:t>
            </a:r>
            <a:r>
              <a:rPr lang="en-US" altLang="zh-TW" sz="2000" dirty="0"/>
              <a:t> et al., 2019)</a:t>
            </a:r>
          </a:p>
          <a:p>
            <a:pPr marL="342900" indent="-342900">
              <a:lnSpc>
                <a:spcPct val="150000"/>
              </a:lnSpc>
              <a:buFont typeface="Arial" panose="020B0604020202020204" pitchFamily="34" charset="0"/>
              <a:buChar char="•"/>
            </a:pPr>
            <a:r>
              <a:rPr lang="zh-TW" altLang="en-US" sz="2000" dirty="0"/>
              <a:t>與</a:t>
            </a:r>
            <a:r>
              <a:rPr lang="en-US" altLang="zh-TW" sz="2000" dirty="0"/>
              <a:t>HDD</a:t>
            </a:r>
            <a:r>
              <a:rPr lang="zh-TW" altLang="en-US" sz="2000" dirty="0"/>
              <a:t>和</a:t>
            </a:r>
            <a:r>
              <a:rPr lang="en-US" altLang="zh-TW" sz="2000" dirty="0"/>
              <a:t>HUD</a:t>
            </a:r>
            <a:r>
              <a:rPr lang="zh-TW" altLang="en-US" sz="2000" dirty="0"/>
              <a:t>相比，</a:t>
            </a:r>
            <a:r>
              <a:rPr lang="en-US" altLang="zh-TW" sz="2000" dirty="0"/>
              <a:t>AR-HUD</a:t>
            </a:r>
            <a:r>
              <a:rPr lang="zh-TW" altLang="en-US" sz="2000" dirty="0"/>
              <a:t>可以</a:t>
            </a:r>
            <a:r>
              <a:rPr lang="zh-TW" altLang="en-US" sz="2000" b="1" dirty="0"/>
              <a:t>增強對潛在危險的檢測</a:t>
            </a:r>
            <a:r>
              <a:rPr lang="zh-TW" altLang="en-US" sz="2000" dirty="0"/>
              <a:t> </a:t>
            </a:r>
            <a:r>
              <a:rPr lang="en-US" altLang="zh-TW" sz="2000" dirty="0"/>
              <a:t>(</a:t>
            </a:r>
            <a:r>
              <a:rPr lang="en-US" altLang="zh-TW" sz="2000" dirty="0" err="1"/>
              <a:t>Fr´emont</a:t>
            </a:r>
            <a:r>
              <a:rPr lang="en-US" altLang="zh-TW" sz="2000" dirty="0"/>
              <a:t> et al., 2020; </a:t>
            </a:r>
            <a:r>
              <a:rPr lang="en-US" altLang="zh-TW" sz="2000" dirty="0" err="1"/>
              <a:t>Rusch</a:t>
            </a:r>
            <a:r>
              <a:rPr lang="en-US" altLang="zh-TW" sz="2000" dirty="0"/>
              <a:t> et al., 2013; </a:t>
            </a:r>
            <a:r>
              <a:rPr lang="en-US" altLang="zh-TW" sz="2000" dirty="0" err="1"/>
              <a:t>Schall</a:t>
            </a:r>
            <a:r>
              <a:rPr lang="en-US" altLang="zh-TW" sz="2000" dirty="0"/>
              <a:t> et al., 2013)</a:t>
            </a:r>
            <a:r>
              <a:rPr lang="zh-TW" altLang="en-US" sz="2000" dirty="0"/>
              <a:t>和</a:t>
            </a:r>
            <a:r>
              <a:rPr lang="zh-TW" altLang="en-US" sz="2000" b="1" dirty="0"/>
              <a:t>減少反應時間 </a:t>
            </a:r>
            <a:r>
              <a:rPr lang="en-US" altLang="zh-TW" sz="2000" dirty="0"/>
              <a:t>(Kim et al., 2016; </a:t>
            </a:r>
            <a:r>
              <a:rPr lang="zh-TW" altLang="en-US" sz="2000" dirty="0"/>
              <a:t> </a:t>
            </a:r>
            <a:r>
              <a:rPr lang="en-US" altLang="zh-TW" sz="2000" dirty="0" err="1"/>
              <a:t>Rusch</a:t>
            </a:r>
            <a:r>
              <a:rPr lang="en-US" altLang="zh-TW" sz="2000" dirty="0"/>
              <a:t> et al., 2013)</a:t>
            </a:r>
          </a:p>
          <a:p>
            <a:pPr marL="342900" indent="-342900">
              <a:lnSpc>
                <a:spcPct val="150000"/>
              </a:lnSpc>
              <a:buFont typeface="Arial" panose="020B0604020202020204" pitchFamily="34" charset="0"/>
              <a:buChar char="•"/>
            </a:pPr>
            <a:r>
              <a:rPr lang="zh-TW" altLang="en-US" sz="2000" dirty="0"/>
              <a:t>雖然</a:t>
            </a:r>
            <a:r>
              <a:rPr lang="en-US" altLang="zh-TW" sz="2000" dirty="0"/>
              <a:t>AR-HUD</a:t>
            </a:r>
            <a:r>
              <a:rPr lang="zh-TW" altLang="en-US" sz="2000" dirty="0"/>
              <a:t>有上述的好處，但尚不清楚</a:t>
            </a:r>
            <a:r>
              <a:rPr lang="en-US" altLang="zh-TW" sz="2000" dirty="0"/>
              <a:t>AR-HUD</a:t>
            </a:r>
            <a:r>
              <a:rPr lang="zh-TW" altLang="en-US" sz="2000" b="1" dirty="0"/>
              <a:t>是否會造成駕駛員分心 </a:t>
            </a:r>
            <a:r>
              <a:rPr lang="en-US" altLang="zh-TW" sz="2000" dirty="0"/>
              <a:t>(Gabbard et al., 2014)</a:t>
            </a:r>
            <a:r>
              <a:rPr lang="zh-TW" altLang="en-US" sz="2000" dirty="0"/>
              <a:t>。</a:t>
            </a:r>
            <a:r>
              <a:rPr lang="zh-TW" altLang="en-US" sz="2000" b="1" dirty="0"/>
              <a:t>錯誤設計</a:t>
            </a:r>
            <a:r>
              <a:rPr lang="en-US" altLang="zh-TW" sz="2000" b="1" dirty="0"/>
              <a:t>AR</a:t>
            </a:r>
            <a:r>
              <a:rPr lang="zh-TW" altLang="en-US" sz="2000" b="1" dirty="0"/>
              <a:t>可能會遮擋交通環境的相關區域</a:t>
            </a:r>
            <a:r>
              <a:rPr lang="zh-TW" altLang="en-US" sz="2000" dirty="0"/>
              <a:t>，進而分散駕駛員對駕駛任務的注意力，增加駕駛員工作量。駕駛員可能會將注意力放在</a:t>
            </a:r>
            <a:r>
              <a:rPr lang="en-US" altLang="zh-TW" sz="2000" dirty="0"/>
              <a:t>AR</a:t>
            </a:r>
            <a:r>
              <a:rPr lang="zh-TW" altLang="en-US" sz="2000" dirty="0"/>
              <a:t>上，而忽略了現實世界的物體</a:t>
            </a:r>
            <a:r>
              <a:rPr lang="da-DK" altLang="zh-TW" sz="2000" dirty="0"/>
              <a:t>(Rensink et al., 1997; O’Regan et al., 1999)</a:t>
            </a:r>
            <a:r>
              <a:rPr lang="zh-TW" altLang="en-US" sz="2000" dirty="0"/>
              <a:t>，從而</a:t>
            </a:r>
            <a:r>
              <a:rPr lang="zh-TW" altLang="en-US" sz="2000" b="1" dirty="0"/>
              <a:t>降低情境意識</a:t>
            </a:r>
            <a:r>
              <a:rPr lang="en-US" altLang="zh-TW" sz="2000" dirty="0"/>
              <a:t>(</a:t>
            </a:r>
            <a:r>
              <a:rPr lang="en-US" altLang="zh-TW" sz="2000" dirty="0" err="1"/>
              <a:t>Sharfi</a:t>
            </a:r>
            <a:r>
              <a:rPr lang="en-US" altLang="zh-TW" sz="2000" dirty="0"/>
              <a:t> &amp; Shinar, 2014)</a:t>
            </a:r>
          </a:p>
        </p:txBody>
      </p:sp>
    </p:spTree>
    <p:extLst>
      <p:ext uri="{BB962C8B-B14F-4D97-AF65-F5344CB8AC3E}">
        <p14:creationId xmlns:p14="http://schemas.microsoft.com/office/powerpoint/2010/main" val="416872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2BCFE95D-79DF-D155-4880-31781CEECD81}"/>
              </a:ext>
            </a:extLst>
          </p:cNvPr>
          <p:cNvGrpSpPr/>
          <p:nvPr/>
        </p:nvGrpSpPr>
        <p:grpSpPr>
          <a:xfrm>
            <a:off x="-1" y="0"/>
            <a:ext cx="12192002" cy="749030"/>
            <a:chOff x="-1" y="0"/>
            <a:chExt cx="12192002" cy="749030"/>
          </a:xfrm>
        </p:grpSpPr>
        <p:sp>
          <p:nvSpPr>
            <p:cNvPr id="4" name="矩形 3">
              <a:extLst>
                <a:ext uri="{FF2B5EF4-FFF2-40B4-BE49-F238E27FC236}">
                  <a16:creationId xmlns:a16="http://schemas.microsoft.com/office/drawing/2014/main" id="{216CDDBD-E0ED-8571-BB4A-280CA18E39B0}"/>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D6EA3E-508F-075D-1E4B-5EE8783D4AC9}"/>
                </a:ext>
              </a:extLst>
            </p:cNvPr>
            <p:cNvSpPr txBox="1"/>
            <p:nvPr/>
          </p:nvSpPr>
          <p:spPr>
            <a:xfrm>
              <a:off x="0" y="112905"/>
              <a:ext cx="2452787" cy="523220"/>
            </a:xfrm>
            <a:prstGeom prst="rect">
              <a:avLst/>
            </a:prstGeom>
            <a:noFill/>
          </p:spPr>
          <p:txBody>
            <a:bodyPr wrap="none" rtlCol="0">
              <a:spAutoFit/>
            </a:bodyPr>
            <a:lstStyle/>
            <a:p>
              <a:r>
                <a:rPr lang="en-US" altLang="zh-TW" sz="2800" b="1" dirty="0">
                  <a:solidFill>
                    <a:schemeClr val="bg1">
                      <a:lumMod val="95000"/>
                    </a:schemeClr>
                  </a:solidFill>
                </a:rPr>
                <a:t>Introduction</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73CE26FF-5A32-E797-DB90-D49BFCEB2F19}"/>
              </a:ext>
            </a:extLst>
          </p:cNvPr>
          <p:cNvSpPr txBox="1"/>
          <p:nvPr/>
        </p:nvSpPr>
        <p:spPr>
          <a:xfrm>
            <a:off x="2532150" y="174459"/>
            <a:ext cx="8946835" cy="400110"/>
          </a:xfrm>
          <a:prstGeom prst="rect">
            <a:avLst/>
          </a:prstGeom>
          <a:noFill/>
        </p:spPr>
        <p:txBody>
          <a:bodyPr wrap="square" rtlCol="0">
            <a:spAutoFit/>
          </a:bodyPr>
          <a:lstStyle/>
          <a:p>
            <a:r>
              <a:rPr lang="zh-TW" altLang="en-US" sz="2000" b="1" dirty="0">
                <a:solidFill>
                  <a:schemeClr val="accent4">
                    <a:lumMod val="20000"/>
                    <a:lumOff val="80000"/>
                  </a:schemeClr>
                </a:solidFill>
              </a:rPr>
              <a:t>使用</a:t>
            </a:r>
            <a:r>
              <a:rPr lang="en-US" altLang="zh-TW" sz="2000" b="1" dirty="0">
                <a:solidFill>
                  <a:schemeClr val="accent4">
                    <a:lumMod val="20000"/>
                    <a:lumOff val="80000"/>
                  </a:schemeClr>
                </a:solidFill>
              </a:rPr>
              <a:t>AR-HUD</a:t>
            </a:r>
            <a:r>
              <a:rPr lang="zh-TW" altLang="en-US" sz="2000" b="1" dirty="0">
                <a:solidFill>
                  <a:schemeClr val="accent4">
                    <a:lumMod val="20000"/>
                    <a:lumOff val="80000"/>
                  </a:schemeClr>
                </a:solidFill>
              </a:rPr>
              <a:t>時測量工作量和分心的挑戰</a:t>
            </a:r>
          </a:p>
        </p:txBody>
      </p:sp>
      <p:sp>
        <p:nvSpPr>
          <p:cNvPr id="3" name="文字方塊 2">
            <a:extLst>
              <a:ext uri="{FF2B5EF4-FFF2-40B4-BE49-F238E27FC236}">
                <a16:creationId xmlns:a16="http://schemas.microsoft.com/office/drawing/2014/main" id="{90C6981A-9CF5-3A95-B16D-C53E43BDD890}"/>
              </a:ext>
            </a:extLst>
          </p:cNvPr>
          <p:cNvSpPr txBox="1"/>
          <p:nvPr/>
        </p:nvSpPr>
        <p:spPr>
          <a:xfrm>
            <a:off x="187254" y="749028"/>
            <a:ext cx="11817492" cy="32696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凝視檢測是用來測量駕駛員的注意力</a:t>
            </a:r>
            <a:r>
              <a:rPr lang="en-US" altLang="zh-TW" sz="2000" dirty="0"/>
              <a:t>(</a:t>
            </a:r>
            <a:r>
              <a:rPr lang="zh-TW" altLang="en-US" sz="2000" dirty="0"/>
              <a:t>並透過道路場景中測量分心</a:t>
            </a:r>
            <a:r>
              <a:rPr lang="en-US" altLang="zh-TW" sz="2000" dirty="0"/>
              <a:t>)</a:t>
            </a:r>
            <a:r>
              <a:rPr lang="zh-TW" altLang="en-US" sz="2000" dirty="0"/>
              <a:t>不能可靠地將</a:t>
            </a:r>
            <a:r>
              <a:rPr lang="en-US" altLang="zh-TW" sz="2000" dirty="0"/>
              <a:t>AR-HUD</a:t>
            </a:r>
            <a:r>
              <a:rPr lang="zh-TW" altLang="en-US" sz="2000" dirty="0"/>
              <a:t>與場景區分開來，因此僅注視行為不足以評估</a:t>
            </a:r>
            <a:r>
              <a:rPr lang="en-US" altLang="zh-TW" sz="2000" dirty="0"/>
              <a:t>AR-HUD</a:t>
            </a:r>
            <a:r>
              <a:rPr lang="zh-TW" altLang="en-US" sz="2000" dirty="0"/>
              <a:t>的分心 </a:t>
            </a:r>
            <a:r>
              <a:rPr lang="en-US" altLang="zh-TW" sz="2000" dirty="0"/>
              <a:t>(Kim &amp; Gabbard, 2019)</a:t>
            </a:r>
          </a:p>
          <a:p>
            <a:pPr marL="342900" indent="-342900">
              <a:lnSpc>
                <a:spcPct val="150000"/>
              </a:lnSpc>
              <a:buFont typeface="Arial" panose="020B0604020202020204" pitchFamily="34" charset="0"/>
              <a:buChar char="•"/>
            </a:pPr>
            <a:r>
              <a:rPr lang="zh-TW" altLang="en-US" sz="2000" dirty="0"/>
              <a:t>使用偵測反應任務 </a:t>
            </a:r>
            <a:r>
              <a:rPr lang="en-US" altLang="zh-TW" sz="2000" dirty="0"/>
              <a:t>(DRT)</a:t>
            </a:r>
            <a:r>
              <a:rPr lang="zh-TW" altLang="en-US" sz="2000" dirty="0"/>
              <a:t>是一個替代方法。</a:t>
            </a:r>
            <a:r>
              <a:rPr lang="en-US" altLang="zh-TW" sz="2000" dirty="0"/>
              <a:t>DRT</a:t>
            </a:r>
            <a:r>
              <a:rPr lang="zh-TW" altLang="en-US" sz="2000" dirty="0"/>
              <a:t>是一種公認且有效的</a:t>
            </a:r>
            <a:r>
              <a:rPr lang="en-US" altLang="zh-TW" sz="2000" dirty="0"/>
              <a:t>ISO</a:t>
            </a:r>
            <a:r>
              <a:rPr lang="zh-TW" altLang="en-US" sz="2000" dirty="0"/>
              <a:t>標準方法 </a:t>
            </a:r>
            <a:r>
              <a:rPr lang="en-US" altLang="zh-TW" sz="2000" dirty="0"/>
              <a:t>(ISO, 2016) </a:t>
            </a:r>
            <a:r>
              <a:rPr lang="zh-TW" altLang="en-US" sz="2000" dirty="0"/>
              <a:t>，用於評估認知和視覺工作量，其中包含三種 </a:t>
            </a:r>
            <a:r>
              <a:rPr lang="en-US" altLang="zh-TW" sz="2000" dirty="0"/>
              <a:t>: </a:t>
            </a:r>
            <a:r>
              <a:rPr lang="zh-TW" altLang="en-US" sz="2000" dirty="0"/>
              <a:t>頭戴式</a:t>
            </a:r>
            <a:r>
              <a:rPr lang="en-US" altLang="zh-TW" sz="2000" dirty="0"/>
              <a:t>DRT</a:t>
            </a:r>
            <a:r>
              <a:rPr lang="zh-TW" altLang="en-US" sz="2000" dirty="0"/>
              <a:t>、觸覺</a:t>
            </a:r>
            <a:r>
              <a:rPr lang="en-US" altLang="zh-TW" sz="2000" dirty="0"/>
              <a:t>DRT</a:t>
            </a:r>
            <a:r>
              <a:rPr lang="zh-TW" altLang="en-US" sz="2000" dirty="0"/>
              <a:t>、遠程</a:t>
            </a:r>
            <a:r>
              <a:rPr lang="en-US" altLang="zh-TW" sz="2000" dirty="0"/>
              <a:t>DRT</a:t>
            </a:r>
          </a:p>
          <a:p>
            <a:pPr marL="342900" indent="-342900">
              <a:lnSpc>
                <a:spcPct val="150000"/>
              </a:lnSpc>
              <a:buFont typeface="Arial" panose="020B0604020202020204" pitchFamily="34" charset="0"/>
              <a:buChar char="•"/>
            </a:pPr>
            <a:r>
              <a:rPr lang="zh-TW" altLang="en-US" sz="2000" dirty="0"/>
              <a:t>許多研究評估了</a:t>
            </a:r>
            <a:r>
              <a:rPr lang="en-US" altLang="zh-TW" sz="2000" dirty="0"/>
              <a:t>DRT</a:t>
            </a:r>
            <a:r>
              <a:rPr lang="zh-TW" altLang="en-US" sz="2000" dirty="0"/>
              <a:t>方法測量駕駛員分心，並證明了該方法的有效性</a:t>
            </a:r>
            <a:r>
              <a:rPr lang="en-US" altLang="zh-TW" sz="2000" dirty="0"/>
              <a:t>(Ranney </a:t>
            </a:r>
            <a:r>
              <a:rPr lang="zh-TW" altLang="en-US" sz="2000" dirty="0"/>
              <a:t> </a:t>
            </a:r>
            <a:r>
              <a:rPr lang="en-US" altLang="zh-TW" sz="2000" dirty="0"/>
              <a:t>et al., 2014; </a:t>
            </a:r>
            <a:r>
              <a:rPr lang="en-US" altLang="zh-TW" sz="2000" dirty="0" err="1"/>
              <a:t>Stojmenova</a:t>
            </a:r>
            <a:r>
              <a:rPr lang="en-US" altLang="zh-TW" sz="2000" dirty="0"/>
              <a:t> et al., 2017)</a:t>
            </a:r>
          </a:p>
          <a:p>
            <a:pPr marL="342900" indent="-342900">
              <a:lnSpc>
                <a:spcPct val="150000"/>
              </a:lnSpc>
              <a:buFont typeface="Arial" panose="020B0604020202020204" pitchFamily="34" charset="0"/>
              <a:buChar char="•"/>
            </a:pPr>
            <a:r>
              <a:rPr lang="zh-TW" altLang="en-US" sz="2000" dirty="0"/>
              <a:t>本文將用</a:t>
            </a:r>
            <a:r>
              <a:rPr lang="en-US" altLang="zh-TW" sz="2000" dirty="0"/>
              <a:t>DRT</a:t>
            </a:r>
            <a:r>
              <a:rPr lang="zh-TW" altLang="en-US" sz="2000" dirty="0"/>
              <a:t>來評估駕駛員使用</a:t>
            </a:r>
            <a:r>
              <a:rPr lang="en-US" altLang="zh-TW" sz="2000" dirty="0"/>
              <a:t>AR-HUD</a:t>
            </a:r>
            <a:r>
              <a:rPr lang="zh-TW" altLang="en-US" sz="2000" dirty="0"/>
              <a:t>的注意力效果</a:t>
            </a:r>
            <a:endParaRPr lang="en-US" altLang="zh-TW" sz="2000" dirty="0"/>
          </a:p>
        </p:txBody>
      </p:sp>
    </p:spTree>
    <p:extLst>
      <p:ext uri="{BB962C8B-B14F-4D97-AF65-F5344CB8AC3E}">
        <p14:creationId xmlns:p14="http://schemas.microsoft.com/office/powerpoint/2010/main" val="197973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2BCFE95D-79DF-D155-4880-31781CEECD81}"/>
              </a:ext>
            </a:extLst>
          </p:cNvPr>
          <p:cNvGrpSpPr/>
          <p:nvPr/>
        </p:nvGrpSpPr>
        <p:grpSpPr>
          <a:xfrm>
            <a:off x="-1" y="0"/>
            <a:ext cx="12192002" cy="749030"/>
            <a:chOff x="-1" y="0"/>
            <a:chExt cx="12192002" cy="749030"/>
          </a:xfrm>
        </p:grpSpPr>
        <p:sp>
          <p:nvSpPr>
            <p:cNvPr id="4" name="矩形 3">
              <a:extLst>
                <a:ext uri="{FF2B5EF4-FFF2-40B4-BE49-F238E27FC236}">
                  <a16:creationId xmlns:a16="http://schemas.microsoft.com/office/drawing/2014/main" id="{216CDDBD-E0ED-8571-BB4A-280CA18E39B0}"/>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D6EA3E-508F-075D-1E4B-5EE8783D4AC9}"/>
                </a:ext>
              </a:extLst>
            </p:cNvPr>
            <p:cNvSpPr txBox="1"/>
            <p:nvPr/>
          </p:nvSpPr>
          <p:spPr>
            <a:xfrm>
              <a:off x="0" y="112905"/>
              <a:ext cx="2452787" cy="523220"/>
            </a:xfrm>
            <a:prstGeom prst="rect">
              <a:avLst/>
            </a:prstGeom>
            <a:noFill/>
          </p:spPr>
          <p:txBody>
            <a:bodyPr wrap="none" rtlCol="0">
              <a:spAutoFit/>
            </a:bodyPr>
            <a:lstStyle/>
            <a:p>
              <a:r>
                <a:rPr lang="en-US" altLang="zh-TW" sz="2800" b="1" dirty="0">
                  <a:solidFill>
                    <a:schemeClr val="bg1">
                      <a:lumMod val="95000"/>
                    </a:schemeClr>
                  </a:solidFill>
                </a:rPr>
                <a:t>Introduction</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E1CA8B76-C78C-314F-AC00-BB1B67E551BE}"/>
              </a:ext>
            </a:extLst>
          </p:cNvPr>
          <p:cNvSpPr txBox="1"/>
          <p:nvPr/>
        </p:nvSpPr>
        <p:spPr>
          <a:xfrm>
            <a:off x="2532151" y="174460"/>
            <a:ext cx="1796004" cy="400110"/>
          </a:xfrm>
          <a:prstGeom prst="rect">
            <a:avLst/>
          </a:prstGeom>
          <a:noFill/>
        </p:spPr>
        <p:txBody>
          <a:bodyPr wrap="none" rtlCol="0">
            <a:spAutoFit/>
          </a:bodyPr>
          <a:lstStyle/>
          <a:p>
            <a:r>
              <a:rPr lang="zh-TW" altLang="en-US" sz="2000" b="1" dirty="0">
                <a:solidFill>
                  <a:schemeClr val="bg1">
                    <a:lumMod val="95000"/>
                  </a:schemeClr>
                </a:solidFill>
              </a:rPr>
              <a:t>研究問題</a:t>
            </a:r>
            <a:r>
              <a:rPr lang="en-US" altLang="zh-TW" sz="2000" b="1" dirty="0">
                <a:solidFill>
                  <a:schemeClr val="bg1">
                    <a:lumMod val="95000"/>
                  </a:schemeClr>
                </a:solidFill>
              </a:rPr>
              <a:t>(RQ)</a:t>
            </a:r>
            <a:endParaRPr lang="zh-TW" altLang="en-US" sz="2000" b="1" dirty="0">
              <a:solidFill>
                <a:schemeClr val="bg1">
                  <a:lumMod val="95000"/>
                </a:schemeClr>
              </a:solidFill>
            </a:endParaRPr>
          </a:p>
        </p:txBody>
      </p:sp>
      <p:graphicFrame>
        <p:nvGraphicFramePr>
          <p:cNvPr id="3" name="表格 6">
            <a:extLst>
              <a:ext uri="{FF2B5EF4-FFF2-40B4-BE49-F238E27FC236}">
                <a16:creationId xmlns:a16="http://schemas.microsoft.com/office/drawing/2014/main" id="{C7465441-56A0-0FC2-55DD-55C7AD131F92}"/>
              </a:ext>
            </a:extLst>
          </p:cNvPr>
          <p:cNvGraphicFramePr>
            <a:graphicFrameLocks noGrp="1"/>
          </p:cNvGraphicFramePr>
          <p:nvPr>
            <p:extLst>
              <p:ext uri="{D42A27DB-BD31-4B8C-83A1-F6EECF244321}">
                <p14:modId xmlns:p14="http://schemas.microsoft.com/office/powerpoint/2010/main" val="1065129437"/>
              </p:ext>
            </p:extLst>
          </p:nvPr>
        </p:nvGraphicFramePr>
        <p:xfrm>
          <a:off x="263434" y="1555688"/>
          <a:ext cx="11665132" cy="4687824"/>
        </p:xfrm>
        <a:graphic>
          <a:graphicData uri="http://schemas.openxmlformats.org/drawingml/2006/table">
            <a:tbl>
              <a:tblPr firstRow="1" bandRow="1">
                <a:tableStyleId>{5940675A-B579-460E-94D1-54222C63F5DA}</a:tableStyleId>
              </a:tblPr>
              <a:tblGrid>
                <a:gridCol w="11665132">
                  <a:extLst>
                    <a:ext uri="{9D8B030D-6E8A-4147-A177-3AD203B41FA5}">
                      <a16:colId xmlns:a16="http://schemas.microsoft.com/office/drawing/2014/main" val="1063217283"/>
                    </a:ext>
                  </a:extLst>
                </a:gridCol>
              </a:tblGrid>
              <a:tr h="370840">
                <a:tc>
                  <a:txBody>
                    <a:bodyPr/>
                    <a:lstStyle/>
                    <a:p>
                      <a:pPr algn="ctr"/>
                      <a:r>
                        <a:rPr lang="zh-TW" altLang="en-US" b="1" spc="0" dirty="0"/>
                        <a:t>技術評估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1310247000"/>
                  </a:ext>
                </a:extLst>
              </a:tr>
              <a:tr h="370840">
                <a:tc>
                  <a:txBody>
                    <a:bodyPr/>
                    <a:lstStyle/>
                    <a:p>
                      <a:pPr>
                        <a:lnSpc>
                          <a:spcPct val="150000"/>
                        </a:lnSpc>
                      </a:pPr>
                      <a:r>
                        <a:rPr lang="en-US" altLang="zh-TW" sz="2000" spc="0" dirty="0"/>
                        <a:t>A.</a:t>
                      </a:r>
                      <a:r>
                        <a:rPr lang="zh-TW" altLang="en-US" sz="2000" spc="0" dirty="0"/>
                        <a:t> 駕駛員更喜歡哪種顯示方式 </a:t>
                      </a:r>
                      <a:r>
                        <a:rPr lang="en-US" altLang="zh-TW" sz="2000" spc="0" dirty="0"/>
                        <a:t>? </a:t>
                      </a:r>
                      <a:r>
                        <a:rPr lang="zh-TW" altLang="en-US" sz="2000" spc="0" dirty="0"/>
                        <a:t>喜歡的原因是什麼 </a:t>
                      </a:r>
                      <a:r>
                        <a:rPr lang="en-US" altLang="zh-TW" sz="2000" spc="0" dirty="0"/>
                        <a:t>?</a:t>
                      </a:r>
                      <a:endParaRPr lang="zh-TW" altLang="en-US" sz="2000" spc="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446677837"/>
                  </a:ext>
                </a:extLst>
              </a:tr>
              <a:tr h="370840">
                <a:tc>
                  <a:txBody>
                    <a:bodyPr/>
                    <a:lstStyle/>
                    <a:p>
                      <a:pPr>
                        <a:lnSpc>
                          <a:spcPct val="150000"/>
                        </a:lnSpc>
                      </a:pPr>
                      <a:r>
                        <a:rPr lang="en-US" altLang="zh-TW" sz="2000" spc="0" dirty="0"/>
                        <a:t>B.</a:t>
                      </a:r>
                      <a:r>
                        <a:rPr lang="zh-TW" altLang="en-US" sz="2000" spc="0" dirty="0"/>
                        <a:t> 顯示方式會影響駕駛員的工作量嗎 </a:t>
                      </a:r>
                      <a:r>
                        <a:rPr lang="en-US" altLang="zh-TW" sz="2000" spc="0" dirty="0"/>
                        <a:t>?</a:t>
                      </a:r>
                      <a:endParaRPr lang="zh-TW" altLang="en-US" sz="2000" spc="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7921135"/>
                  </a:ext>
                </a:extLst>
              </a:tr>
              <a:tr h="370840">
                <a:tc>
                  <a:txBody>
                    <a:bodyPr/>
                    <a:lstStyle/>
                    <a:p>
                      <a:pPr>
                        <a:lnSpc>
                          <a:spcPct val="150000"/>
                        </a:lnSpc>
                      </a:pPr>
                      <a:r>
                        <a:rPr lang="en-US" altLang="zh-TW" sz="2000" spc="0" dirty="0"/>
                        <a:t>C.</a:t>
                      </a:r>
                      <a:r>
                        <a:rPr lang="zh-TW" altLang="en-US" sz="2000" spc="0" dirty="0"/>
                        <a:t> 不同類型的交叉路口</a:t>
                      </a:r>
                      <a:r>
                        <a:rPr lang="en-US" altLang="zh-TW" sz="2000" spc="0" dirty="0"/>
                        <a:t>(ex.</a:t>
                      </a:r>
                      <a:r>
                        <a:rPr lang="zh-TW" altLang="en-US" sz="2000" spc="0" dirty="0"/>
                        <a:t>車道數量、交通規則</a:t>
                      </a:r>
                      <a:r>
                        <a:rPr lang="en-US" altLang="zh-TW" sz="2000" spc="0" dirty="0"/>
                        <a:t>)</a:t>
                      </a:r>
                      <a:r>
                        <a:rPr lang="zh-TW" altLang="en-US" sz="2000" spc="0" dirty="0"/>
                        <a:t>是否會有不同的工作量影響 </a:t>
                      </a:r>
                      <a:r>
                        <a:rPr lang="en-US" altLang="zh-TW" sz="2000" spc="0" dirty="0"/>
                        <a:t>?</a:t>
                      </a:r>
                      <a:endParaRPr lang="zh-TW" altLang="en-US" sz="2000" spc="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01404163"/>
                  </a:ext>
                </a:extLst>
              </a:tr>
              <a:tr h="370840">
                <a:tc>
                  <a:txBody>
                    <a:bodyPr/>
                    <a:lstStyle/>
                    <a:p>
                      <a:pPr>
                        <a:lnSpc>
                          <a:spcPct val="150000"/>
                        </a:lnSpc>
                      </a:pPr>
                      <a:r>
                        <a:rPr lang="en-US" altLang="zh-TW" sz="2000" spc="0" dirty="0"/>
                        <a:t>D.</a:t>
                      </a:r>
                      <a:r>
                        <a:rPr lang="zh-TW" altLang="en-US" sz="2000" spc="0" dirty="0"/>
                        <a:t> 顯示方式會對駕駛行為和性能有影響嗎 </a:t>
                      </a:r>
                      <a:r>
                        <a:rPr lang="en-US" altLang="zh-TW" sz="2000" spc="0" dirty="0"/>
                        <a:t>?</a:t>
                      </a:r>
                      <a:endParaRPr lang="zh-TW" altLang="en-US" sz="2000" spc="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22852321"/>
                  </a:ext>
                </a:extLst>
              </a:tr>
              <a:tr h="370840">
                <a:tc>
                  <a:txBody>
                    <a:bodyPr/>
                    <a:lstStyle/>
                    <a:p>
                      <a:pPr algn="ctr"/>
                      <a:r>
                        <a:rPr lang="en-US" altLang="zh-TW" sz="2000" b="1" spc="0" dirty="0"/>
                        <a:t>DRT</a:t>
                      </a:r>
                      <a:r>
                        <a:rPr lang="zh-TW" altLang="en-US" sz="2000" b="1" spc="0" dirty="0"/>
                        <a:t>在注意力測量中的應用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603319023"/>
                  </a:ext>
                </a:extLst>
              </a:tr>
              <a:tr h="370840">
                <a:tc>
                  <a:txBody>
                    <a:bodyPr/>
                    <a:lstStyle/>
                    <a:p>
                      <a:pPr marL="324000" indent="-352425">
                        <a:lnSpc>
                          <a:spcPct val="150000"/>
                        </a:lnSpc>
                      </a:pPr>
                      <a:r>
                        <a:rPr lang="en-US" altLang="zh-TW" sz="2000" spc="0" dirty="0"/>
                        <a:t>A.</a:t>
                      </a:r>
                      <a:r>
                        <a:rPr lang="zh-TW" altLang="en-US" sz="2000" spc="0" dirty="0"/>
                        <a:t> 不同的工作負荷指標存在多大的差異 </a:t>
                      </a:r>
                      <a:r>
                        <a:rPr lang="en-US" altLang="zh-TW" sz="2000" spc="0" dirty="0"/>
                        <a:t>(</a:t>
                      </a:r>
                      <a:r>
                        <a:rPr lang="zh-TW" altLang="en-US" sz="2000" spc="0" dirty="0"/>
                        <a:t>主觀工作負荷、視線離開道路時間、</a:t>
                      </a:r>
                      <a:r>
                        <a:rPr lang="en-US" altLang="zh-TW" sz="2000" spc="0" dirty="0"/>
                        <a:t>DRT</a:t>
                      </a:r>
                      <a:r>
                        <a:rPr lang="zh-TW" altLang="en-US" sz="2000" spc="0" dirty="0"/>
                        <a:t>的反應時間、</a:t>
                      </a:r>
                      <a:r>
                        <a:rPr lang="en-US" altLang="zh-TW" sz="2000" spc="0" dirty="0"/>
                        <a:t>DRT</a:t>
                      </a:r>
                      <a:r>
                        <a:rPr lang="zh-TW" altLang="en-US" sz="2000" spc="0" dirty="0"/>
                        <a:t>的遺漏率</a:t>
                      </a:r>
                      <a:r>
                        <a:rPr lang="en-US" altLang="zh-TW" sz="2000" spc="0" dirty="0"/>
                        <a:t>)</a:t>
                      </a:r>
                      <a:r>
                        <a:rPr lang="zh-TW" altLang="en-US" sz="2000" spc="0" dirty="0"/>
                        <a:t> </a:t>
                      </a:r>
                      <a:r>
                        <a:rPr lang="en-US" altLang="zh-TW" sz="2000" spc="0" dirty="0"/>
                        <a:t>?</a:t>
                      </a:r>
                      <a:endParaRPr lang="zh-TW" altLang="en-US" sz="2000" spc="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67153618"/>
                  </a:ext>
                </a:extLst>
              </a:tr>
              <a:tr h="370840">
                <a:tc>
                  <a:txBody>
                    <a:bodyPr/>
                    <a:lstStyle/>
                    <a:p>
                      <a:pPr>
                        <a:lnSpc>
                          <a:spcPct val="150000"/>
                        </a:lnSpc>
                      </a:pPr>
                      <a:r>
                        <a:rPr lang="en-US" altLang="zh-TW" sz="2000" spc="0" dirty="0"/>
                        <a:t>B. </a:t>
                      </a:r>
                      <a:r>
                        <a:rPr lang="zh-TW" altLang="en-US" sz="2000" spc="0" dirty="0"/>
                        <a:t>在執行</a:t>
                      </a:r>
                      <a:r>
                        <a:rPr lang="en-US" altLang="zh-TW" sz="2000" spc="0" dirty="0"/>
                        <a:t>DRT</a:t>
                      </a:r>
                      <a:r>
                        <a:rPr lang="zh-TW" altLang="en-US" sz="2000" spc="0" dirty="0"/>
                        <a:t>時是否有任何任務時間和學習效果，這對</a:t>
                      </a:r>
                      <a:r>
                        <a:rPr lang="en-US" altLang="zh-TW" sz="2000" spc="0" dirty="0"/>
                        <a:t>DRT</a:t>
                      </a:r>
                      <a:r>
                        <a:rPr lang="zh-TW" altLang="en-US" sz="2000" spc="0" dirty="0"/>
                        <a:t>的解釋意味著什麼</a:t>
                      </a:r>
                      <a:r>
                        <a:rPr lang="en-US" altLang="zh-TW" sz="2000" spc="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1631992"/>
                  </a:ext>
                </a:extLst>
              </a:tr>
              <a:tr h="370840">
                <a:tc>
                  <a:txBody>
                    <a:bodyPr/>
                    <a:lstStyle/>
                    <a:p>
                      <a:pPr>
                        <a:lnSpc>
                          <a:spcPct val="150000"/>
                        </a:lnSpc>
                      </a:pPr>
                      <a:r>
                        <a:rPr lang="en-US" altLang="zh-TW" sz="2000" spc="0" dirty="0"/>
                        <a:t>C.</a:t>
                      </a:r>
                      <a:r>
                        <a:rPr lang="zh-TW" altLang="en-US" sz="2000" spc="0" dirty="0"/>
                        <a:t>受測者是否接受</a:t>
                      </a:r>
                      <a:r>
                        <a:rPr lang="en-US" altLang="zh-TW" sz="2000" spc="0" dirty="0"/>
                        <a:t>DRT</a:t>
                      </a:r>
                      <a:r>
                        <a:rPr lang="zh-TW" altLang="en-US" sz="2000" spc="0" dirty="0"/>
                        <a:t>，關於此方法給出了哪些反饋 </a:t>
                      </a:r>
                      <a:r>
                        <a:rPr lang="en-US" altLang="zh-TW" sz="2000" spc="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740003822"/>
                  </a:ext>
                </a:extLst>
              </a:tr>
            </a:tbl>
          </a:graphicData>
        </a:graphic>
      </p:graphicFrame>
      <p:sp>
        <p:nvSpPr>
          <p:cNvPr id="7" name="文字方塊 6">
            <a:extLst>
              <a:ext uri="{FF2B5EF4-FFF2-40B4-BE49-F238E27FC236}">
                <a16:creationId xmlns:a16="http://schemas.microsoft.com/office/drawing/2014/main" id="{81C5D674-1939-A46E-C7EE-05E53A7CCB8C}"/>
              </a:ext>
            </a:extLst>
          </p:cNvPr>
          <p:cNvSpPr txBox="1"/>
          <p:nvPr/>
        </p:nvSpPr>
        <p:spPr>
          <a:xfrm>
            <a:off x="263434" y="1033371"/>
            <a:ext cx="4277133" cy="400110"/>
          </a:xfrm>
          <a:prstGeom prst="rect">
            <a:avLst/>
          </a:prstGeom>
          <a:noFill/>
        </p:spPr>
        <p:txBody>
          <a:bodyPr wrap="none" rtlCol="0">
            <a:spAutoFit/>
          </a:bodyPr>
          <a:lstStyle/>
          <a:p>
            <a:r>
              <a:rPr lang="zh-TW" altLang="en-US" sz="2000" b="1" dirty="0"/>
              <a:t>顯示方法 </a:t>
            </a:r>
            <a:r>
              <a:rPr lang="en-US" altLang="zh-TW" sz="2000" b="1" dirty="0"/>
              <a:t>:</a:t>
            </a:r>
            <a:r>
              <a:rPr lang="zh-TW" altLang="en-US" sz="2000" b="1" dirty="0"/>
              <a:t> </a:t>
            </a:r>
            <a:r>
              <a:rPr lang="en-US" altLang="zh-TW" sz="2000" b="1" dirty="0"/>
              <a:t>HDD</a:t>
            </a:r>
            <a:r>
              <a:rPr lang="zh-TW" altLang="en-US" sz="2000" b="1" dirty="0"/>
              <a:t>、</a:t>
            </a:r>
            <a:r>
              <a:rPr lang="en-US" altLang="zh-TW" sz="2000" b="1" dirty="0"/>
              <a:t>HUD</a:t>
            </a:r>
            <a:r>
              <a:rPr lang="zh-TW" altLang="en-US" sz="2000" b="1" dirty="0"/>
              <a:t>、</a:t>
            </a:r>
            <a:r>
              <a:rPr lang="en-US" altLang="zh-TW" sz="2000" b="1" dirty="0"/>
              <a:t>AR-HUD</a:t>
            </a:r>
            <a:endParaRPr lang="zh-TW" altLang="en-US" sz="2000" b="1" dirty="0"/>
          </a:p>
        </p:txBody>
      </p:sp>
    </p:spTree>
    <p:extLst>
      <p:ext uri="{BB962C8B-B14F-4D97-AF65-F5344CB8AC3E}">
        <p14:creationId xmlns:p14="http://schemas.microsoft.com/office/powerpoint/2010/main" val="398391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研究一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模擬器</a:t>
            </a:r>
          </a:p>
        </p:txBody>
      </p:sp>
      <p:pic>
        <p:nvPicPr>
          <p:cNvPr id="15" name="圖片 14">
            <a:extLst>
              <a:ext uri="{FF2B5EF4-FFF2-40B4-BE49-F238E27FC236}">
                <a16:creationId xmlns:a16="http://schemas.microsoft.com/office/drawing/2014/main" id="{FD3108CF-A5CC-871D-12CC-43F6C632D726}"/>
              </a:ext>
            </a:extLst>
          </p:cNvPr>
          <p:cNvPicPr>
            <a:picLocks noChangeAspect="1"/>
          </p:cNvPicPr>
          <p:nvPr/>
        </p:nvPicPr>
        <p:blipFill>
          <a:blip r:embed="rId3"/>
          <a:stretch>
            <a:fillRect/>
          </a:stretch>
        </p:blipFill>
        <p:spPr>
          <a:xfrm>
            <a:off x="1425566" y="4049485"/>
            <a:ext cx="9340867" cy="2508070"/>
          </a:xfrm>
          <a:prstGeom prst="rect">
            <a:avLst/>
          </a:prstGeom>
        </p:spPr>
      </p:pic>
      <p:sp>
        <p:nvSpPr>
          <p:cNvPr id="16" name="文字方塊 15">
            <a:extLst>
              <a:ext uri="{FF2B5EF4-FFF2-40B4-BE49-F238E27FC236}">
                <a16:creationId xmlns:a16="http://schemas.microsoft.com/office/drawing/2014/main" id="{A4DD3AC8-12E8-460B-112D-B21A37195A31}"/>
              </a:ext>
            </a:extLst>
          </p:cNvPr>
          <p:cNvSpPr txBox="1"/>
          <p:nvPr/>
        </p:nvSpPr>
        <p:spPr>
          <a:xfrm>
            <a:off x="184008" y="923490"/>
            <a:ext cx="8368701" cy="2807948"/>
          </a:xfrm>
          <a:prstGeom prst="rect">
            <a:avLst/>
          </a:prstGeom>
          <a:noFill/>
        </p:spPr>
        <p:txBody>
          <a:bodyPr wrap="none" rtlCol="0">
            <a:spAutoFit/>
          </a:bodyPr>
          <a:lstStyle/>
          <a:p>
            <a:pPr>
              <a:lnSpc>
                <a:spcPct val="150000"/>
              </a:lnSpc>
            </a:pPr>
            <a:r>
              <a:rPr lang="zh-TW" altLang="en-US" sz="2000" dirty="0"/>
              <a:t>研究地點 </a:t>
            </a:r>
            <a:r>
              <a:rPr lang="en-US" altLang="zh-TW" sz="2000" dirty="0"/>
              <a:t>:</a:t>
            </a:r>
            <a:r>
              <a:rPr lang="zh-TW" altLang="en-US" sz="2000" dirty="0"/>
              <a:t> </a:t>
            </a:r>
            <a:r>
              <a:rPr lang="en-US" altLang="zh-TW" sz="2000" dirty="0"/>
              <a:t>WIVW</a:t>
            </a:r>
            <a:r>
              <a:rPr lang="zh-TW" altLang="en-US" sz="2000" dirty="0"/>
              <a:t> </a:t>
            </a:r>
            <a:r>
              <a:rPr lang="en-US" altLang="zh-TW" sz="2000" dirty="0"/>
              <a:t>GmbH</a:t>
            </a:r>
            <a:r>
              <a:rPr lang="zh-TW" altLang="en-US" sz="2000" dirty="0"/>
              <a:t> 的靜態駕駛模擬器</a:t>
            </a:r>
            <a:endParaRPr lang="en-US" altLang="zh-TW" sz="2000" dirty="0"/>
          </a:p>
          <a:p>
            <a:pPr>
              <a:lnSpc>
                <a:spcPct val="150000"/>
              </a:lnSpc>
            </a:pPr>
            <a:r>
              <a:rPr lang="zh-TW" altLang="en-US" sz="2000" dirty="0"/>
              <a:t>模擬軟體 </a:t>
            </a:r>
            <a:r>
              <a:rPr lang="en-US" altLang="zh-TW" sz="2000" dirty="0"/>
              <a:t>:</a:t>
            </a:r>
            <a:r>
              <a:rPr lang="zh-TW" altLang="en-US" sz="2000" dirty="0"/>
              <a:t> </a:t>
            </a:r>
            <a:r>
              <a:rPr lang="en-US" altLang="zh-TW" sz="2000" dirty="0"/>
              <a:t>SILAB®7.0</a:t>
            </a:r>
          </a:p>
          <a:p>
            <a:pPr>
              <a:lnSpc>
                <a:spcPct val="150000"/>
              </a:lnSpc>
            </a:pPr>
            <a:r>
              <a:rPr lang="zh-TW" altLang="en-US" sz="2000" dirty="0"/>
              <a:t>模擬視野 </a:t>
            </a:r>
            <a:r>
              <a:rPr lang="en-US" altLang="zh-TW" sz="2000" dirty="0"/>
              <a:t>:</a:t>
            </a:r>
            <a:r>
              <a:rPr lang="zh-TW" altLang="en-US" sz="2000" dirty="0"/>
              <a:t> 水平</a:t>
            </a:r>
            <a:r>
              <a:rPr lang="en-US" altLang="zh-TW" sz="2000" dirty="0"/>
              <a:t>300°</a:t>
            </a:r>
            <a:r>
              <a:rPr lang="zh-TW" altLang="en-US" sz="2000" dirty="0"/>
              <a:t>、垂直</a:t>
            </a:r>
            <a:r>
              <a:rPr lang="en-US" altLang="zh-TW" sz="2000" dirty="0"/>
              <a:t>47°</a:t>
            </a:r>
          </a:p>
          <a:p>
            <a:pPr>
              <a:lnSpc>
                <a:spcPct val="150000"/>
              </a:lnSpc>
            </a:pPr>
            <a:r>
              <a:rPr lang="zh-TW" altLang="en-US" sz="2000" dirty="0"/>
              <a:t>影像分辨率 </a:t>
            </a:r>
            <a:r>
              <a:rPr lang="en-US" altLang="zh-TW" sz="2000" dirty="0"/>
              <a:t>1400</a:t>
            </a:r>
            <a:r>
              <a:rPr lang="zh-TW" altLang="en-US" sz="2000" dirty="0"/>
              <a:t> </a:t>
            </a:r>
            <a:r>
              <a:rPr lang="en-US" altLang="zh-TW" sz="2000" dirty="0"/>
              <a:t>X</a:t>
            </a:r>
            <a:r>
              <a:rPr lang="zh-TW" altLang="en-US" sz="2000" dirty="0"/>
              <a:t> </a:t>
            </a:r>
            <a:r>
              <a:rPr lang="en-US" altLang="zh-TW" sz="2000" dirty="0"/>
              <a:t>1050</a:t>
            </a:r>
            <a:r>
              <a:rPr lang="zh-TW" altLang="en-US" sz="2000" dirty="0"/>
              <a:t>；更新率 </a:t>
            </a:r>
            <a:r>
              <a:rPr lang="en-US" altLang="zh-TW" sz="2000" dirty="0"/>
              <a:t>60Hz</a:t>
            </a:r>
          </a:p>
          <a:p>
            <a:pPr>
              <a:lnSpc>
                <a:spcPct val="150000"/>
              </a:lnSpc>
            </a:pPr>
            <a:r>
              <a:rPr lang="zh-TW" altLang="en-US" sz="2000" dirty="0"/>
              <a:t>兩個</a:t>
            </a:r>
            <a:r>
              <a:rPr lang="en-US" altLang="zh-TW" sz="2000" dirty="0"/>
              <a:t>LCD</a:t>
            </a:r>
            <a:r>
              <a:rPr lang="zh-TW" altLang="en-US" sz="2000" dirty="0"/>
              <a:t>顯示器，代表左右外後照鏡</a:t>
            </a:r>
            <a:endParaRPr lang="en-US" altLang="zh-TW" sz="2000" dirty="0"/>
          </a:p>
          <a:p>
            <a:pPr>
              <a:lnSpc>
                <a:spcPct val="150000"/>
              </a:lnSpc>
            </a:pPr>
            <a:r>
              <a:rPr lang="zh-TW" altLang="en-US" sz="2000" dirty="0"/>
              <a:t>車內後視鏡反射出後備箱中的</a:t>
            </a:r>
            <a:r>
              <a:rPr lang="en-US" altLang="zh-TW" sz="2000" dirty="0"/>
              <a:t>LCD</a:t>
            </a:r>
            <a:r>
              <a:rPr lang="zh-TW" altLang="en-US" sz="2000" dirty="0"/>
              <a:t>顯示器，顯示車輛模擬場景後方的風景</a:t>
            </a:r>
          </a:p>
        </p:txBody>
      </p:sp>
    </p:spTree>
    <p:extLst>
      <p:ext uri="{BB962C8B-B14F-4D97-AF65-F5344CB8AC3E}">
        <p14:creationId xmlns:p14="http://schemas.microsoft.com/office/powerpoint/2010/main" val="332435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研究一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模擬器</a:t>
            </a:r>
          </a:p>
        </p:txBody>
      </p:sp>
      <p:sp>
        <p:nvSpPr>
          <p:cNvPr id="3" name="文字方塊 2">
            <a:extLst>
              <a:ext uri="{FF2B5EF4-FFF2-40B4-BE49-F238E27FC236}">
                <a16:creationId xmlns:a16="http://schemas.microsoft.com/office/drawing/2014/main" id="{616D1CB9-6968-40F8-2DA9-5253ECC75A05}"/>
              </a:ext>
            </a:extLst>
          </p:cNvPr>
          <p:cNvSpPr txBox="1"/>
          <p:nvPr/>
        </p:nvSpPr>
        <p:spPr>
          <a:xfrm>
            <a:off x="77530" y="923490"/>
            <a:ext cx="11857990" cy="3269613"/>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TW" altLang="en-US" sz="2000" dirty="0"/>
              <a:t>顯示方法 </a:t>
            </a:r>
            <a:r>
              <a:rPr lang="en-US" altLang="zh-TW" sz="2000" dirty="0"/>
              <a:t>:</a:t>
            </a:r>
            <a:r>
              <a:rPr lang="zh-TW" altLang="en-US" sz="2000" dirty="0"/>
              <a:t> </a:t>
            </a:r>
            <a:r>
              <a:rPr lang="en-US" altLang="zh-TW" sz="2000" dirty="0"/>
              <a:t>HDD(</a:t>
            </a:r>
            <a:r>
              <a:rPr lang="zh-TW" altLang="en-US" sz="2000" dirty="0"/>
              <a:t>儀錶板</a:t>
            </a:r>
            <a:r>
              <a:rPr lang="en-US" altLang="zh-TW" sz="2000" dirty="0"/>
              <a:t>)</a:t>
            </a:r>
            <a:r>
              <a:rPr lang="zh-TW" altLang="en-US" sz="2000" dirty="0"/>
              <a:t>、</a:t>
            </a:r>
            <a:r>
              <a:rPr lang="en-US" altLang="zh-TW" sz="2000" dirty="0"/>
              <a:t>HUD</a:t>
            </a:r>
            <a:r>
              <a:rPr lang="zh-TW" altLang="en-US" sz="2000" dirty="0"/>
              <a:t>、</a:t>
            </a:r>
            <a:r>
              <a:rPr lang="en-US" altLang="zh-TW" sz="2000" dirty="0"/>
              <a:t>AR-HUD</a:t>
            </a:r>
          </a:p>
          <a:p>
            <a:pPr marL="342900" indent="-342900">
              <a:lnSpc>
                <a:spcPct val="150000"/>
              </a:lnSpc>
              <a:buFont typeface="Arial" panose="020B0604020202020204" pitchFamily="34" charset="0"/>
              <a:buChar char="•"/>
            </a:pPr>
            <a:r>
              <a:rPr lang="zh-TW" altLang="en-US" sz="2000" dirty="0"/>
              <a:t>駕駛員的注視行為透過四個攝像頭的眼動追蹤系統 </a:t>
            </a:r>
            <a:r>
              <a:rPr lang="en-US" altLang="zh-TW" sz="2000" dirty="0"/>
              <a:t>(</a:t>
            </a:r>
            <a:r>
              <a:rPr lang="en-US" altLang="zh-TW" sz="2000" dirty="0" err="1"/>
              <a:t>SmartEye</a:t>
            </a:r>
            <a:r>
              <a:rPr lang="en-US" altLang="zh-TW" sz="2000" dirty="0"/>
              <a:t> 6.1)→</a:t>
            </a:r>
            <a:r>
              <a:rPr lang="zh-TW" altLang="en-US" sz="2000" dirty="0"/>
              <a:t>有近視的受測者被要求配戴隱眼</a:t>
            </a:r>
            <a:endParaRPr lang="en-US" altLang="zh-TW" sz="2000" dirty="0"/>
          </a:p>
          <a:p>
            <a:pPr marL="342900" indent="-342900">
              <a:lnSpc>
                <a:spcPct val="150000"/>
              </a:lnSpc>
              <a:buFont typeface="Arial" panose="020B0604020202020204" pitchFamily="34" charset="0"/>
              <a:buChar char="•"/>
            </a:pPr>
            <a:r>
              <a:rPr lang="zh-TW" altLang="en-US" sz="2000" dirty="0"/>
              <a:t>中央控制台中的平板用於呈現次要任務</a:t>
            </a:r>
            <a:endParaRPr lang="en-US" altLang="zh-TW" sz="2000" dirty="0"/>
          </a:p>
          <a:p>
            <a:pPr marL="342900" indent="-342900">
              <a:lnSpc>
                <a:spcPct val="150000"/>
              </a:lnSpc>
              <a:buFont typeface="Arial" panose="020B0604020202020204" pitchFamily="34" charset="0"/>
              <a:buChar char="•"/>
            </a:pPr>
            <a:r>
              <a:rPr lang="en-US" altLang="zh-TW" sz="2000" dirty="0"/>
              <a:t>DRT</a:t>
            </a:r>
            <a:r>
              <a:rPr lang="zh-TW" altLang="en-US" sz="2000" dirty="0"/>
              <a:t>任務是根據</a:t>
            </a:r>
            <a:r>
              <a:rPr lang="en-US" altLang="zh-TW" sz="2000" dirty="0"/>
              <a:t>ISO</a:t>
            </a:r>
            <a:r>
              <a:rPr lang="zh-TW" altLang="en-US" sz="2000" dirty="0"/>
              <a:t> </a:t>
            </a:r>
            <a:r>
              <a:rPr lang="en-US" altLang="zh-TW" sz="2000" dirty="0"/>
              <a:t>17488</a:t>
            </a:r>
            <a:r>
              <a:rPr lang="zh-TW" altLang="en-US" sz="2000" dirty="0"/>
              <a:t>實施</a:t>
            </a:r>
          </a:p>
          <a:p>
            <a:pPr marL="444500" indent="-92075">
              <a:lnSpc>
                <a:spcPct val="150000"/>
              </a:lnSpc>
              <a:buFont typeface="Wingdings" panose="05000000000000000000" pitchFamily="2" charset="2"/>
              <a:buChar char="Ø"/>
              <a:tabLst>
                <a:tab pos="534988" algn="l"/>
                <a:tab pos="979488" algn="l"/>
              </a:tabLst>
            </a:pPr>
            <a:r>
              <a:rPr lang="zh-TW" altLang="en-US" sz="2000" dirty="0"/>
              <a:t>刺激直接呈現在場景中，為一個紅點，略高於地平線</a:t>
            </a:r>
            <a:endParaRPr lang="en-US" altLang="zh-TW" sz="2000" dirty="0"/>
          </a:p>
          <a:p>
            <a:pPr marL="444500" indent="-92075">
              <a:lnSpc>
                <a:spcPct val="150000"/>
              </a:lnSpc>
              <a:buFont typeface="Wingdings" panose="05000000000000000000" pitchFamily="2" charset="2"/>
              <a:buChar char="Ø"/>
              <a:tabLst>
                <a:tab pos="534988" algn="l"/>
                <a:tab pos="979488" algn="l"/>
              </a:tabLst>
            </a:pPr>
            <a:r>
              <a:rPr lang="zh-TW" altLang="en-US" sz="2000" dirty="0"/>
              <a:t>大約涵蓋</a:t>
            </a:r>
            <a:r>
              <a:rPr lang="en-US" altLang="zh-TW" sz="2000" dirty="0"/>
              <a:t>1°</a:t>
            </a:r>
            <a:r>
              <a:rPr lang="zh-TW" altLang="en-US" sz="2000" dirty="0"/>
              <a:t>的視野</a:t>
            </a:r>
            <a:endParaRPr lang="en-US" altLang="zh-TW" sz="2000" dirty="0"/>
          </a:p>
          <a:p>
            <a:pPr marL="444500" indent="-92075">
              <a:lnSpc>
                <a:spcPct val="150000"/>
              </a:lnSpc>
              <a:buFont typeface="Wingdings" panose="05000000000000000000" pitchFamily="2" charset="2"/>
              <a:buChar char="Ø"/>
              <a:tabLst>
                <a:tab pos="534988" algn="l"/>
                <a:tab pos="979488" algn="l"/>
              </a:tabLst>
            </a:pPr>
            <a:r>
              <a:rPr lang="zh-TW" altLang="en-US" sz="2000" dirty="0"/>
              <a:t>受測者使用連接到左食指的微動開關按鈕做出反應</a:t>
            </a:r>
          </a:p>
        </p:txBody>
      </p:sp>
      <p:pic>
        <p:nvPicPr>
          <p:cNvPr id="7" name="圖片 6">
            <a:extLst>
              <a:ext uri="{FF2B5EF4-FFF2-40B4-BE49-F238E27FC236}">
                <a16:creationId xmlns:a16="http://schemas.microsoft.com/office/drawing/2014/main" id="{25E8F21F-D21C-2F42-2200-3CD7F1508F88}"/>
              </a:ext>
            </a:extLst>
          </p:cNvPr>
          <p:cNvPicPr>
            <a:picLocks noChangeAspect="1"/>
          </p:cNvPicPr>
          <p:nvPr/>
        </p:nvPicPr>
        <p:blipFill>
          <a:blip r:embed="rId3"/>
          <a:stretch>
            <a:fillRect/>
          </a:stretch>
        </p:blipFill>
        <p:spPr>
          <a:xfrm>
            <a:off x="1976747" y="4260092"/>
            <a:ext cx="8059556" cy="2597908"/>
          </a:xfrm>
          <a:prstGeom prst="rect">
            <a:avLst/>
          </a:prstGeom>
        </p:spPr>
      </p:pic>
    </p:spTree>
    <p:extLst>
      <p:ext uri="{BB962C8B-B14F-4D97-AF65-F5344CB8AC3E}">
        <p14:creationId xmlns:p14="http://schemas.microsoft.com/office/powerpoint/2010/main" val="146058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研究一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實驗設計</a:t>
            </a:r>
          </a:p>
        </p:txBody>
      </p:sp>
      <p:pic>
        <p:nvPicPr>
          <p:cNvPr id="3" name="圖片 2">
            <a:extLst>
              <a:ext uri="{FF2B5EF4-FFF2-40B4-BE49-F238E27FC236}">
                <a16:creationId xmlns:a16="http://schemas.microsoft.com/office/drawing/2014/main" id="{CD770440-5434-341E-C961-0F532684F12C}"/>
              </a:ext>
            </a:extLst>
          </p:cNvPr>
          <p:cNvPicPr>
            <a:picLocks noChangeAspect="1"/>
          </p:cNvPicPr>
          <p:nvPr/>
        </p:nvPicPr>
        <p:blipFill>
          <a:blip r:embed="rId3"/>
          <a:stretch>
            <a:fillRect/>
          </a:stretch>
        </p:blipFill>
        <p:spPr>
          <a:xfrm>
            <a:off x="3963142" y="864243"/>
            <a:ext cx="8092105" cy="5954568"/>
          </a:xfrm>
          <a:prstGeom prst="rect">
            <a:avLst/>
          </a:prstGeom>
        </p:spPr>
      </p:pic>
      <p:sp>
        <p:nvSpPr>
          <p:cNvPr id="7" name="文字方塊 6">
            <a:extLst>
              <a:ext uri="{FF2B5EF4-FFF2-40B4-BE49-F238E27FC236}">
                <a16:creationId xmlns:a16="http://schemas.microsoft.com/office/drawing/2014/main" id="{9962390A-793C-A854-D853-78ADAC39C47A}"/>
              </a:ext>
            </a:extLst>
          </p:cNvPr>
          <p:cNvSpPr txBox="1"/>
          <p:nvPr/>
        </p:nvSpPr>
        <p:spPr>
          <a:xfrm>
            <a:off x="77530" y="923490"/>
            <a:ext cx="3052439" cy="499624"/>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TW" altLang="en-US" sz="2000" dirty="0"/>
              <a:t>自變項 </a:t>
            </a:r>
            <a:r>
              <a:rPr lang="en-US" altLang="zh-TW" sz="2000" dirty="0"/>
              <a:t>:</a:t>
            </a:r>
            <a:r>
              <a:rPr lang="zh-TW" altLang="en-US" sz="2000" dirty="0"/>
              <a:t> 三個顯示方式</a:t>
            </a:r>
          </a:p>
        </p:txBody>
      </p:sp>
    </p:spTree>
    <p:extLst>
      <p:ext uri="{BB962C8B-B14F-4D97-AF65-F5344CB8AC3E}">
        <p14:creationId xmlns:p14="http://schemas.microsoft.com/office/powerpoint/2010/main" val="39051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8D4BBAA5-8FC9-D946-68AF-F32E9BE34EB2}"/>
              </a:ext>
            </a:extLst>
          </p:cNvPr>
          <p:cNvGrpSpPr/>
          <p:nvPr/>
        </p:nvGrpSpPr>
        <p:grpSpPr>
          <a:xfrm>
            <a:off x="-1" y="0"/>
            <a:ext cx="12192002" cy="749030"/>
            <a:chOff x="-1" y="0"/>
            <a:chExt cx="12192002" cy="749030"/>
          </a:xfrm>
        </p:grpSpPr>
        <p:sp>
          <p:nvSpPr>
            <p:cNvPr id="5" name="矩形 4">
              <a:extLst>
                <a:ext uri="{FF2B5EF4-FFF2-40B4-BE49-F238E27FC236}">
                  <a16:creationId xmlns:a16="http://schemas.microsoft.com/office/drawing/2014/main" id="{B877CE5F-872C-5309-7A84-5E879FB31DD7}"/>
                </a:ext>
              </a:extLst>
            </p:cNvPr>
            <p:cNvSpPr/>
            <p:nvPr/>
          </p:nvSpPr>
          <p:spPr>
            <a:xfrm rot="5400000">
              <a:off x="5721485" y="-5721486"/>
              <a:ext cx="749030" cy="1219200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50E45CCB-59E3-381F-7BE9-4094ABA25D76}"/>
                </a:ext>
              </a:extLst>
            </p:cNvPr>
            <p:cNvSpPr txBox="1"/>
            <p:nvPr/>
          </p:nvSpPr>
          <p:spPr>
            <a:xfrm>
              <a:off x="0" y="112905"/>
              <a:ext cx="1617751" cy="523220"/>
            </a:xfrm>
            <a:prstGeom prst="rect">
              <a:avLst/>
            </a:prstGeom>
            <a:noFill/>
          </p:spPr>
          <p:txBody>
            <a:bodyPr wrap="none" rtlCol="0">
              <a:spAutoFit/>
            </a:bodyPr>
            <a:lstStyle/>
            <a:p>
              <a:r>
                <a:rPr lang="en-US" altLang="zh-TW" sz="2800" b="1" dirty="0">
                  <a:solidFill>
                    <a:schemeClr val="bg1">
                      <a:lumMod val="95000"/>
                    </a:schemeClr>
                  </a:solidFill>
                </a:rPr>
                <a:t>Method</a:t>
              </a:r>
              <a:endParaRPr lang="zh-TW" altLang="en-US" sz="2800" b="1" dirty="0">
                <a:solidFill>
                  <a:schemeClr val="bg1">
                    <a:lumMod val="95000"/>
                  </a:schemeClr>
                </a:solidFill>
              </a:endParaRPr>
            </a:p>
          </p:txBody>
        </p:sp>
      </p:grpSp>
      <p:sp>
        <p:nvSpPr>
          <p:cNvPr id="2" name="文字方塊 1">
            <a:extLst>
              <a:ext uri="{FF2B5EF4-FFF2-40B4-BE49-F238E27FC236}">
                <a16:creationId xmlns:a16="http://schemas.microsoft.com/office/drawing/2014/main" id="{C444B48E-DFF8-0CB7-A5DC-A5DC04FA90F6}"/>
              </a:ext>
            </a:extLst>
          </p:cNvPr>
          <p:cNvSpPr txBox="1"/>
          <p:nvPr/>
        </p:nvSpPr>
        <p:spPr>
          <a:xfrm>
            <a:off x="1748380" y="174460"/>
            <a:ext cx="1031051" cy="400110"/>
          </a:xfrm>
          <a:prstGeom prst="rect">
            <a:avLst/>
          </a:prstGeom>
          <a:noFill/>
        </p:spPr>
        <p:txBody>
          <a:bodyPr wrap="none" rtlCol="0">
            <a:spAutoFit/>
          </a:bodyPr>
          <a:lstStyle/>
          <a:p>
            <a:r>
              <a:rPr lang="zh-TW" altLang="en-US" sz="2000" b="1" dirty="0">
                <a:solidFill>
                  <a:schemeClr val="bg1">
                    <a:lumMod val="95000"/>
                  </a:schemeClr>
                </a:solidFill>
              </a:rPr>
              <a:t>研究一 </a:t>
            </a:r>
          </a:p>
        </p:txBody>
      </p:sp>
      <p:sp>
        <p:nvSpPr>
          <p:cNvPr id="14" name="文字方塊 13">
            <a:extLst>
              <a:ext uri="{FF2B5EF4-FFF2-40B4-BE49-F238E27FC236}">
                <a16:creationId xmlns:a16="http://schemas.microsoft.com/office/drawing/2014/main" id="{A547B3CE-66EF-6748-AC04-20C32ACCDDC3}"/>
              </a:ext>
            </a:extLst>
          </p:cNvPr>
          <p:cNvSpPr txBox="1"/>
          <p:nvPr/>
        </p:nvSpPr>
        <p:spPr>
          <a:xfrm>
            <a:off x="2910060" y="174460"/>
            <a:ext cx="9381175" cy="400110"/>
          </a:xfrm>
          <a:prstGeom prst="rect">
            <a:avLst/>
          </a:prstGeom>
          <a:noFill/>
        </p:spPr>
        <p:txBody>
          <a:bodyPr wrap="square" rtlCol="0">
            <a:spAutoFit/>
          </a:bodyPr>
          <a:lstStyle/>
          <a:p>
            <a:r>
              <a:rPr lang="zh-TW" altLang="en-US" sz="2000" b="1" dirty="0">
                <a:solidFill>
                  <a:schemeClr val="bg1"/>
                </a:solidFill>
              </a:rPr>
              <a:t>實驗設計</a:t>
            </a:r>
          </a:p>
        </p:txBody>
      </p:sp>
      <p:sp>
        <p:nvSpPr>
          <p:cNvPr id="3" name="文字方塊 2">
            <a:extLst>
              <a:ext uri="{FF2B5EF4-FFF2-40B4-BE49-F238E27FC236}">
                <a16:creationId xmlns:a16="http://schemas.microsoft.com/office/drawing/2014/main" id="{5FBF1192-1521-42FD-7CCD-15F9BBBB0D9E}"/>
              </a:ext>
            </a:extLst>
          </p:cNvPr>
          <p:cNvSpPr txBox="1"/>
          <p:nvPr/>
        </p:nvSpPr>
        <p:spPr>
          <a:xfrm>
            <a:off x="77530" y="923490"/>
            <a:ext cx="1438214" cy="499624"/>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TW" altLang="en-US" sz="2000" dirty="0"/>
              <a:t>依變項 </a:t>
            </a:r>
            <a:r>
              <a:rPr lang="en-US" altLang="zh-TW" sz="2000" dirty="0"/>
              <a:t>:</a:t>
            </a:r>
            <a:endParaRPr lang="zh-TW" altLang="en-US" sz="2000" dirty="0"/>
          </a:p>
        </p:txBody>
      </p:sp>
      <p:graphicFrame>
        <p:nvGraphicFramePr>
          <p:cNvPr id="7" name="表格 7">
            <a:extLst>
              <a:ext uri="{FF2B5EF4-FFF2-40B4-BE49-F238E27FC236}">
                <a16:creationId xmlns:a16="http://schemas.microsoft.com/office/drawing/2014/main" id="{6AB218B3-CA0F-7F91-3B3F-A7B4ED714C15}"/>
              </a:ext>
            </a:extLst>
          </p:cNvPr>
          <p:cNvGraphicFramePr>
            <a:graphicFrameLocks noGrp="1"/>
          </p:cNvGraphicFramePr>
          <p:nvPr>
            <p:extLst>
              <p:ext uri="{D42A27DB-BD31-4B8C-83A1-F6EECF244321}">
                <p14:modId xmlns:p14="http://schemas.microsoft.com/office/powerpoint/2010/main" val="3267631493"/>
              </p:ext>
            </p:extLst>
          </p:nvPr>
        </p:nvGraphicFramePr>
        <p:xfrm>
          <a:off x="400987" y="1423114"/>
          <a:ext cx="11390026" cy="5179568"/>
        </p:xfrm>
        <a:graphic>
          <a:graphicData uri="http://schemas.openxmlformats.org/drawingml/2006/table">
            <a:tbl>
              <a:tblPr firstRow="1" bandRow="1">
                <a:tableStyleId>{5940675A-B579-460E-94D1-54222C63F5DA}</a:tableStyleId>
              </a:tblPr>
              <a:tblGrid>
                <a:gridCol w="2237710">
                  <a:extLst>
                    <a:ext uri="{9D8B030D-6E8A-4147-A177-3AD203B41FA5}">
                      <a16:colId xmlns:a16="http://schemas.microsoft.com/office/drawing/2014/main" val="4162908185"/>
                    </a:ext>
                  </a:extLst>
                </a:gridCol>
                <a:gridCol w="9152316">
                  <a:extLst>
                    <a:ext uri="{9D8B030D-6E8A-4147-A177-3AD203B41FA5}">
                      <a16:colId xmlns:a16="http://schemas.microsoft.com/office/drawing/2014/main" val="1731230092"/>
                    </a:ext>
                  </a:extLst>
                </a:gridCol>
              </a:tblGrid>
              <a:tr h="370840">
                <a:tc>
                  <a:txBody>
                    <a:bodyPr/>
                    <a:lstStyle/>
                    <a:p>
                      <a:pPr algn="ctr">
                        <a:lnSpc>
                          <a:spcPct val="100000"/>
                        </a:lnSpc>
                      </a:pPr>
                      <a:r>
                        <a:rPr lang="zh-TW" altLang="en-US" sz="2000" dirty="0"/>
                        <a:t>受測者偏好與體驗</a:t>
                      </a:r>
                    </a:p>
                  </a:txBody>
                  <a:tcPr anchor="ctr">
                    <a:lnL w="12700" cap="flat" cmpd="sng" algn="ctr">
                      <a:noFill/>
                      <a:prstDash val="solid"/>
                      <a:round/>
                      <a:headEnd type="none" w="med" len="med"/>
                      <a:tailEnd type="none" w="med" len="med"/>
                    </a:lnL>
                  </a:tcPr>
                </a:tc>
                <a:tc>
                  <a:txBody>
                    <a:bodyPr/>
                    <a:lstStyle/>
                    <a:p>
                      <a:pPr>
                        <a:lnSpc>
                          <a:spcPct val="150000"/>
                        </a:lnSpc>
                      </a:pPr>
                      <a:r>
                        <a:rPr lang="zh-TW" altLang="en-US" sz="2000" b="1" spc="0" dirty="0"/>
                        <a:t>駕駛員更喜歡哪種顯示方式 </a:t>
                      </a:r>
                      <a:r>
                        <a:rPr lang="en-US" altLang="zh-TW" sz="2000" b="1" spc="0" dirty="0"/>
                        <a:t>? </a:t>
                      </a:r>
                      <a:r>
                        <a:rPr lang="zh-TW" altLang="en-US" sz="2000" b="1" spc="0" dirty="0"/>
                        <a:t>喜歡的原因是什麼 </a:t>
                      </a:r>
                      <a:r>
                        <a:rPr lang="en-US" altLang="zh-TW" sz="2000" b="1" spc="0" dirty="0"/>
                        <a:t>?</a:t>
                      </a:r>
                    </a:p>
                    <a:p>
                      <a:pPr>
                        <a:lnSpc>
                          <a:spcPct val="150000"/>
                        </a:lnSpc>
                      </a:pPr>
                      <a:r>
                        <a:rPr lang="zh-TW" altLang="en-US" sz="2000" b="0" spc="0" dirty="0"/>
                        <a:t>受測者填寫問卷</a:t>
                      </a:r>
                      <a:r>
                        <a:rPr lang="en-US" altLang="zh-TW" sz="2000" b="0" spc="0" dirty="0"/>
                        <a:t>(UEQ-S; </a:t>
                      </a:r>
                      <a:r>
                        <a:rPr lang="en-US" altLang="zh-TW" sz="2000" b="0" spc="0" dirty="0" err="1"/>
                        <a:t>Schrepp</a:t>
                      </a:r>
                      <a:r>
                        <a:rPr lang="en-US" altLang="zh-TW" sz="2000" b="0" spc="0" dirty="0"/>
                        <a:t>, </a:t>
                      </a:r>
                      <a:r>
                        <a:rPr lang="en-US" altLang="zh-TW" sz="2000" b="0" spc="0" dirty="0" err="1"/>
                        <a:t>Hinderks</a:t>
                      </a:r>
                      <a:r>
                        <a:rPr lang="en-US" altLang="zh-TW" sz="2000" b="0" spc="0" dirty="0"/>
                        <a:t> &amp; </a:t>
                      </a:r>
                      <a:r>
                        <a:rPr lang="en-US" altLang="zh-TW" sz="2000" b="0" spc="0" dirty="0" err="1"/>
                        <a:t>Thomaschewski</a:t>
                      </a:r>
                      <a:r>
                        <a:rPr lang="en-US" altLang="zh-TW" sz="2000" b="0" spc="0" dirty="0"/>
                        <a:t>, 2017)</a:t>
                      </a:r>
                      <a:r>
                        <a:rPr lang="zh-TW" altLang="en-US" sz="2000" b="0" spc="0" dirty="0"/>
                        <a:t> </a:t>
                      </a:r>
                      <a:r>
                        <a:rPr lang="en-US" altLang="zh-TW" sz="2000" b="0" spc="0" dirty="0"/>
                        <a:t>:</a:t>
                      </a:r>
                      <a:r>
                        <a:rPr lang="zh-TW" altLang="en-US" sz="2000" b="0" spc="0" dirty="0"/>
                        <a:t> </a:t>
                      </a:r>
                      <a:endParaRPr lang="en-US" altLang="zh-TW" sz="2000" b="0" spc="0" dirty="0"/>
                    </a:p>
                    <a:p>
                      <a:pPr marL="457200" indent="-274638">
                        <a:lnSpc>
                          <a:spcPct val="150000"/>
                        </a:lnSpc>
                        <a:buFont typeface="+mj-lt"/>
                        <a:buAutoNum type="arabicPeriod"/>
                      </a:pPr>
                      <a:r>
                        <a:rPr lang="zh-TW" altLang="en-US" sz="2000" b="0" spc="0" dirty="0"/>
                        <a:t>務實方面 </a:t>
                      </a:r>
                      <a:r>
                        <a:rPr lang="en-US" altLang="zh-TW" sz="2000" b="0" spc="0" dirty="0"/>
                        <a:t>(</a:t>
                      </a:r>
                      <a:r>
                        <a:rPr lang="zh-TW" altLang="en-US" sz="2000" b="0" spc="0" dirty="0"/>
                        <a:t>任務 </a:t>
                      </a:r>
                      <a:r>
                        <a:rPr lang="en-US" altLang="zh-TW" sz="2000" b="0" spc="0" dirty="0"/>
                        <a:t>:</a:t>
                      </a:r>
                      <a:r>
                        <a:rPr lang="zh-TW" altLang="en-US" sz="2000" b="0" spc="0" dirty="0"/>
                        <a:t> 清晰度、效率等</a:t>
                      </a:r>
                      <a:r>
                        <a:rPr lang="en-US" altLang="zh-TW" sz="2000" b="0" spc="0" dirty="0"/>
                        <a:t>)</a:t>
                      </a:r>
                      <a:r>
                        <a:rPr lang="zh-TW" altLang="en-US" sz="2000" b="0" spc="0" dirty="0"/>
                        <a:t>、享樂方面</a:t>
                      </a:r>
                      <a:r>
                        <a:rPr lang="en-US" altLang="zh-TW" sz="2000" b="0" spc="0" dirty="0"/>
                        <a:t>(</a:t>
                      </a:r>
                      <a:r>
                        <a:rPr lang="zh-TW" altLang="en-US" sz="2000" b="0" spc="0" dirty="0"/>
                        <a:t>非任務 </a:t>
                      </a:r>
                      <a:r>
                        <a:rPr lang="en-US" altLang="zh-TW" sz="2000" b="0" spc="0" dirty="0"/>
                        <a:t>: </a:t>
                      </a:r>
                      <a:r>
                        <a:rPr lang="zh-TW" altLang="en-US" sz="2000" b="0" spc="0" dirty="0"/>
                        <a:t>刺激、新穎度</a:t>
                      </a:r>
                      <a:r>
                        <a:rPr lang="en-US" altLang="zh-TW" sz="2000" b="0" spc="0" dirty="0"/>
                        <a:t>)</a:t>
                      </a:r>
                    </a:p>
                    <a:p>
                      <a:pPr marL="457200" indent="-274638">
                        <a:lnSpc>
                          <a:spcPct val="150000"/>
                        </a:lnSpc>
                        <a:buFont typeface="+mj-lt"/>
                        <a:buAutoNum type="arabicPeriod"/>
                      </a:pPr>
                      <a:r>
                        <a:rPr lang="zh-TW" altLang="en-US" sz="2000" b="0" spc="0" dirty="0"/>
                        <a:t>顯示器造成的阻礙和分心 </a:t>
                      </a:r>
                      <a:r>
                        <a:rPr lang="en-US" altLang="zh-TW" sz="2000" b="0" spc="0" dirty="0"/>
                        <a:t>(5</a:t>
                      </a:r>
                      <a:r>
                        <a:rPr lang="zh-TW" altLang="en-US" sz="2000" b="0" spc="0" dirty="0"/>
                        <a:t>點量表</a:t>
                      </a:r>
                      <a:r>
                        <a:rPr lang="en-US" altLang="zh-TW" sz="2000" b="0" spc="0" dirty="0"/>
                        <a:t>)</a:t>
                      </a:r>
                      <a:endParaRPr lang="zh-TW" altLang="en-US" sz="2000" b="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373077379"/>
                  </a:ext>
                </a:extLst>
              </a:tr>
              <a:tr h="370840">
                <a:tc>
                  <a:txBody>
                    <a:bodyPr/>
                    <a:lstStyle/>
                    <a:p>
                      <a:pPr algn="ctr">
                        <a:lnSpc>
                          <a:spcPct val="100000"/>
                        </a:lnSpc>
                      </a:pPr>
                      <a:r>
                        <a:rPr lang="zh-TW" altLang="en-US" sz="2000" dirty="0"/>
                        <a:t>工作量</a:t>
                      </a:r>
                    </a:p>
                  </a:txBody>
                  <a:tcPr anchor="ctr">
                    <a:lnL w="12700" cap="flat" cmpd="sng" algn="ctr">
                      <a:noFill/>
                      <a:prstDash val="solid"/>
                      <a:round/>
                      <a:headEnd type="none" w="med" len="med"/>
                      <a:tailEnd type="none" w="med" len="med"/>
                    </a:lnL>
                  </a:tcPr>
                </a:tc>
                <a:tc>
                  <a:txBody>
                    <a:bodyPr/>
                    <a:lstStyle/>
                    <a:p>
                      <a:pPr marL="352425" indent="-352425">
                        <a:lnSpc>
                          <a:spcPct val="150000"/>
                        </a:lnSpc>
                        <a:buFont typeface="+mj-lt"/>
                        <a:buAutoNum type="arabicPeriod"/>
                      </a:pPr>
                      <a:r>
                        <a:rPr lang="zh-TW" altLang="en-US" sz="2000" dirty="0"/>
                        <a:t>受測者填寫問卷，測量每次駕駛後的工作量</a:t>
                      </a:r>
                      <a:r>
                        <a:rPr lang="en-US" altLang="zh-TW" sz="2000" dirty="0"/>
                        <a:t>(DALI; </a:t>
                      </a:r>
                      <a:r>
                        <a:rPr lang="en-US" altLang="zh-TW" sz="2000" dirty="0" err="1"/>
                        <a:t>Pauzie</a:t>
                      </a:r>
                      <a:r>
                        <a:rPr lang="en-US" altLang="zh-TW" sz="2000" dirty="0"/>
                        <a:t>, 2008)</a:t>
                      </a:r>
                    </a:p>
                    <a:p>
                      <a:pPr marL="352425" indent="-352425">
                        <a:lnSpc>
                          <a:spcPct val="150000"/>
                        </a:lnSpc>
                        <a:buFont typeface="+mj-lt"/>
                        <a:buAutoNum type="arabicPeriod"/>
                      </a:pPr>
                      <a:r>
                        <a:rPr lang="zh-TW" altLang="en-US" sz="2000" dirty="0"/>
                        <a:t>偵測反應任務 </a:t>
                      </a:r>
                      <a:r>
                        <a:rPr lang="en-US" altLang="zh-TW" sz="2000" dirty="0"/>
                        <a:t>:</a:t>
                      </a:r>
                      <a:r>
                        <a:rPr lang="zh-TW" altLang="en-US" sz="2000" dirty="0"/>
                        <a:t> 透過參數的遺漏率及檢測到的視覺目標的反應時間來測量視覺認知干擾的程度</a:t>
                      </a:r>
                      <a:endParaRPr lang="en-US" altLang="zh-TW" sz="2000" dirty="0"/>
                    </a:p>
                    <a:p>
                      <a:pPr marL="352425" indent="-352425">
                        <a:lnSpc>
                          <a:spcPct val="150000"/>
                        </a:lnSpc>
                        <a:buFont typeface="+mj-lt"/>
                        <a:buAutoNum type="arabicPeriod"/>
                      </a:pPr>
                      <a:r>
                        <a:rPr lang="zh-TW" altLang="en-US" sz="2000" dirty="0"/>
                        <a:t>眼睛偏離道路的時間 </a:t>
                      </a:r>
                      <a:r>
                        <a:rPr lang="en-US" altLang="zh-TW" sz="2000" dirty="0"/>
                        <a:t>:</a:t>
                      </a:r>
                      <a:r>
                        <a:rPr lang="zh-TW" altLang="en-US" sz="2000" dirty="0"/>
                        <a:t> 視線離開道路的持續時間的百分比</a:t>
                      </a:r>
                      <a:endParaRPr lang="en-US" altLang="zh-TW" sz="2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736932233"/>
                  </a:ext>
                </a:extLst>
              </a:tr>
              <a:tr h="370840">
                <a:tc>
                  <a:txBody>
                    <a:bodyPr/>
                    <a:lstStyle/>
                    <a:p>
                      <a:pPr algn="ctr">
                        <a:lnSpc>
                          <a:spcPct val="100000"/>
                        </a:lnSpc>
                      </a:pPr>
                      <a:r>
                        <a:rPr lang="zh-TW" altLang="en-US" sz="2000" dirty="0"/>
                        <a:t>駕駛行為和表現</a:t>
                      </a:r>
                    </a:p>
                  </a:txBody>
                  <a:tcPr anchor="ctr">
                    <a:lnL w="12700" cap="flat" cmpd="sng" algn="ctr">
                      <a:noFill/>
                      <a:prstDash val="solid"/>
                      <a:round/>
                      <a:headEnd type="none" w="med" len="med"/>
                      <a:tailEnd type="none" w="med" len="med"/>
                    </a:lnL>
                  </a:tcPr>
                </a:tc>
                <a:tc>
                  <a:txBody>
                    <a:bodyPr/>
                    <a:lstStyle/>
                    <a:p>
                      <a:pPr marL="352425" indent="-352425">
                        <a:lnSpc>
                          <a:spcPct val="150000"/>
                        </a:lnSpc>
                        <a:buFont typeface="+mj-lt"/>
                        <a:buAutoNum type="arabicPeriod"/>
                      </a:pPr>
                      <a:r>
                        <a:rPr lang="zh-TW" altLang="en-US" sz="2000" dirty="0"/>
                        <a:t>錯誤轉彎次數</a:t>
                      </a:r>
                      <a:endParaRPr lang="en-US" altLang="zh-TW" sz="2000" dirty="0"/>
                    </a:p>
                    <a:p>
                      <a:pPr marL="352425" indent="-352425">
                        <a:lnSpc>
                          <a:spcPct val="150000"/>
                        </a:lnSpc>
                        <a:buFont typeface="+mj-lt"/>
                        <a:buAutoNum type="arabicPeriod"/>
                      </a:pPr>
                      <a:r>
                        <a:rPr lang="zh-TW" altLang="en-US" sz="2000" dirty="0"/>
                        <a:t>開始眨眼的距離</a:t>
                      </a:r>
                      <a:endParaRPr lang="en-US" altLang="zh-TW" sz="2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313174495"/>
                  </a:ext>
                </a:extLst>
              </a:tr>
              <a:tr h="370840">
                <a:tc>
                  <a:txBody>
                    <a:bodyPr/>
                    <a:lstStyle/>
                    <a:p>
                      <a:pPr algn="ctr">
                        <a:lnSpc>
                          <a:spcPct val="100000"/>
                        </a:lnSpc>
                      </a:pPr>
                      <a:r>
                        <a:rPr lang="zh-TW" altLang="en-US" sz="2000" dirty="0"/>
                        <a:t>對</a:t>
                      </a:r>
                      <a:r>
                        <a:rPr lang="en-US" altLang="zh-TW" sz="2000" dirty="0"/>
                        <a:t>DRT</a:t>
                      </a:r>
                      <a:r>
                        <a:rPr lang="zh-TW" altLang="en-US" sz="2000" dirty="0"/>
                        <a:t>的接受度</a:t>
                      </a:r>
                    </a:p>
                  </a:txBody>
                  <a:tcPr anchor="ctr">
                    <a:lnL w="12700" cap="flat" cmpd="sng" algn="ctr">
                      <a:noFill/>
                      <a:prstDash val="solid"/>
                      <a:round/>
                      <a:headEnd type="none" w="med" len="med"/>
                      <a:tailEnd type="none" w="med" len="med"/>
                    </a:lnL>
                  </a:tcPr>
                </a:tc>
                <a:tc>
                  <a:txBody>
                    <a:bodyPr/>
                    <a:lstStyle/>
                    <a:p>
                      <a:pPr>
                        <a:lnSpc>
                          <a:spcPct val="150000"/>
                        </a:lnSpc>
                      </a:pPr>
                      <a:r>
                        <a:rPr lang="zh-TW" altLang="en-US" sz="2000" dirty="0"/>
                        <a:t>問題 </a:t>
                      </a:r>
                      <a:r>
                        <a:rPr lang="en-US" altLang="zh-TW" sz="2000" dirty="0"/>
                        <a:t>: </a:t>
                      </a:r>
                      <a:r>
                        <a:rPr lang="zh-TW" altLang="en-US" sz="2000" dirty="0"/>
                        <a:t>刺激很難被感知到、處理反應任務的愉快程度 </a:t>
                      </a:r>
                      <a:r>
                        <a:rPr lang="en-US" altLang="zh-TW" sz="2000" dirty="0"/>
                        <a:t>(5</a:t>
                      </a:r>
                      <a:r>
                        <a:rPr lang="zh-TW" altLang="en-US" sz="2000" dirty="0"/>
                        <a:t>點量表</a:t>
                      </a:r>
                      <a:r>
                        <a:rPr lang="en-US" altLang="zh-TW" sz="2000" dirty="0"/>
                        <a:t>)</a:t>
                      </a:r>
                      <a:endParaRPr lang="zh-TW" altLang="en-US" sz="2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290294833"/>
                  </a:ext>
                </a:extLst>
              </a:tr>
            </a:tbl>
          </a:graphicData>
        </a:graphic>
      </p:graphicFrame>
    </p:spTree>
    <p:extLst>
      <p:ext uri="{BB962C8B-B14F-4D97-AF65-F5344CB8AC3E}">
        <p14:creationId xmlns:p14="http://schemas.microsoft.com/office/powerpoint/2010/main" val="407725324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icrosoft YaHei">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11512</TotalTime>
  <Words>3720</Words>
  <Application>Microsoft Office PowerPoint</Application>
  <PresentationFormat>寬螢幕</PresentationFormat>
  <Paragraphs>272</Paragraphs>
  <Slides>29</Slides>
  <Notes>28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29</vt:i4>
      </vt:variant>
    </vt:vector>
  </HeadingPairs>
  <TitlesOfParts>
    <vt:vector size="36" baseType="lpstr">
      <vt:lpstr>ElsevierGulliver</vt:lpstr>
      <vt:lpstr>Microsoft YaHei</vt:lpstr>
      <vt:lpstr>新細明體</vt:lpstr>
      <vt:lpstr>Arial</vt:lpstr>
      <vt:lpstr>Calibri</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 宋</dc:creator>
  <cp:lastModifiedBy>min-chun</cp:lastModifiedBy>
  <cp:revision>107</cp:revision>
  <dcterms:created xsi:type="dcterms:W3CDTF">2023-01-20T06:18:31Z</dcterms:created>
  <dcterms:modified xsi:type="dcterms:W3CDTF">2023-02-14T02:20:40Z</dcterms:modified>
</cp:coreProperties>
</file>